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82" r:id="rId2"/>
  </p:sldMasterIdLst>
  <p:notesMasterIdLst>
    <p:notesMasterId r:id="rId102"/>
  </p:notesMasterIdLst>
  <p:handoutMasterIdLst>
    <p:handoutMasterId r:id="rId103"/>
  </p:handoutMasterIdLst>
  <p:sldIdLst>
    <p:sldId id="534" r:id="rId3"/>
    <p:sldId id="626" r:id="rId4"/>
    <p:sldId id="677" r:id="rId5"/>
    <p:sldId id="678" r:id="rId6"/>
    <p:sldId id="697" r:id="rId7"/>
    <p:sldId id="698" r:id="rId8"/>
    <p:sldId id="699" r:id="rId9"/>
    <p:sldId id="679" r:id="rId10"/>
    <p:sldId id="545" r:id="rId11"/>
    <p:sldId id="652" r:id="rId12"/>
    <p:sldId id="538" r:id="rId13"/>
    <p:sldId id="653" r:id="rId14"/>
    <p:sldId id="546" r:id="rId15"/>
    <p:sldId id="654" r:id="rId16"/>
    <p:sldId id="655" r:id="rId17"/>
    <p:sldId id="680" r:id="rId18"/>
    <p:sldId id="676" r:id="rId19"/>
    <p:sldId id="547" r:id="rId20"/>
    <p:sldId id="656" r:id="rId21"/>
    <p:sldId id="657" r:id="rId22"/>
    <p:sldId id="681" r:id="rId23"/>
    <p:sldId id="537" r:id="rId24"/>
    <p:sldId id="658" r:id="rId25"/>
    <p:sldId id="637" r:id="rId26"/>
    <p:sldId id="638" r:id="rId27"/>
    <p:sldId id="682" r:id="rId28"/>
    <p:sldId id="684" r:id="rId29"/>
    <p:sldId id="685" r:id="rId30"/>
    <p:sldId id="686" r:id="rId31"/>
    <p:sldId id="687" r:id="rId32"/>
    <p:sldId id="639" r:id="rId33"/>
    <p:sldId id="688" r:id="rId34"/>
    <p:sldId id="689" r:id="rId35"/>
    <p:sldId id="640" r:id="rId36"/>
    <p:sldId id="691" r:id="rId37"/>
    <p:sldId id="692" r:id="rId38"/>
    <p:sldId id="693" r:id="rId39"/>
    <p:sldId id="694" r:id="rId40"/>
    <p:sldId id="674" r:id="rId41"/>
    <p:sldId id="625" r:id="rId42"/>
    <p:sldId id="722" r:id="rId43"/>
    <p:sldId id="589" r:id="rId44"/>
    <p:sldId id="659" r:id="rId45"/>
    <p:sldId id="598" r:id="rId46"/>
    <p:sldId id="700" r:id="rId47"/>
    <p:sldId id="612" r:id="rId48"/>
    <p:sldId id="660" r:id="rId49"/>
    <p:sldId id="540" r:id="rId50"/>
    <p:sldId id="661" r:id="rId51"/>
    <p:sldId id="662" r:id="rId52"/>
    <p:sldId id="541" r:id="rId53"/>
    <p:sldId id="663" r:id="rId54"/>
    <p:sldId id="664" r:id="rId55"/>
    <p:sldId id="613" r:id="rId56"/>
    <p:sldId id="665" r:id="rId57"/>
    <p:sldId id="666" r:id="rId58"/>
    <p:sldId id="628" r:id="rId59"/>
    <p:sldId id="701" r:id="rId60"/>
    <p:sldId id="702" r:id="rId61"/>
    <p:sldId id="703" r:id="rId62"/>
    <p:sldId id="629" r:id="rId63"/>
    <p:sldId id="667" r:id="rId64"/>
    <p:sldId id="422" r:id="rId65"/>
    <p:sldId id="423" r:id="rId66"/>
    <p:sldId id="706" r:id="rId67"/>
    <p:sldId id="704" r:id="rId68"/>
    <p:sldId id="705" r:id="rId69"/>
    <p:sldId id="707" r:id="rId70"/>
    <p:sldId id="436" r:id="rId71"/>
    <p:sldId id="708" r:id="rId72"/>
    <p:sldId id="425" r:id="rId73"/>
    <p:sldId id="709" r:id="rId74"/>
    <p:sldId id="437" r:id="rId75"/>
    <p:sldId id="711" r:id="rId76"/>
    <p:sldId id="721" r:id="rId77"/>
    <p:sldId id="426" r:id="rId78"/>
    <p:sldId id="438" r:id="rId79"/>
    <p:sldId id="439" r:id="rId80"/>
    <p:sldId id="409" r:id="rId81"/>
    <p:sldId id="712" r:id="rId82"/>
    <p:sldId id="713" r:id="rId83"/>
    <p:sldId id="714" r:id="rId84"/>
    <p:sldId id="717" r:id="rId85"/>
    <p:sldId id="718" r:id="rId86"/>
    <p:sldId id="719" r:id="rId87"/>
    <p:sldId id="720" r:id="rId88"/>
    <p:sldId id="675" r:id="rId89"/>
    <p:sldId id="641" r:id="rId90"/>
    <p:sldId id="624" r:id="rId91"/>
    <p:sldId id="642" r:id="rId92"/>
    <p:sldId id="643" r:id="rId93"/>
    <p:sldId id="644" r:id="rId94"/>
    <p:sldId id="645" r:id="rId95"/>
    <p:sldId id="646" r:id="rId96"/>
    <p:sldId id="647" r:id="rId97"/>
    <p:sldId id="648" r:id="rId98"/>
    <p:sldId id="649" r:id="rId99"/>
    <p:sldId id="650" r:id="rId100"/>
    <p:sldId id="651" r:id="rId101"/>
  </p:sldIdLst>
  <p:sldSz cx="9144000" cy="5715000" type="screen16x10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59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009900"/>
    <a:srgbClr val="FF0000"/>
    <a:srgbClr val="FF9900"/>
    <a:srgbClr val="FF9933"/>
    <a:srgbClr val="FF0066"/>
    <a:srgbClr val="CC0066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816" autoAdjust="0"/>
    <p:restoredTop sz="80048" autoAdjust="0"/>
  </p:normalViewPr>
  <p:slideViewPr>
    <p:cSldViewPr snapToGrid="0" snapToObjects="1">
      <p:cViewPr varScale="1">
        <p:scale>
          <a:sx n="53" d="100"/>
          <a:sy n="53" d="100"/>
        </p:scale>
        <p:origin x="176" y="1712"/>
      </p:cViewPr>
      <p:guideLst>
        <p:guide orient="horz" pos="3599"/>
        <p:guide pos="2880"/>
      </p:guideLst>
    </p:cSldViewPr>
  </p:slideViewPr>
  <p:outlineViewPr>
    <p:cViewPr>
      <p:scale>
        <a:sx n="33" d="100"/>
        <a:sy n="33" d="100"/>
      </p:scale>
      <p:origin x="0" y="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-1747" y="-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42515D6-57B5-4555-AB7A-898273FCB455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68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65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685800"/>
            <a:ext cx="54864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Textformatierung des Masters zu bearbeiten.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61D8EA5-57AF-4059-B69E-BC9EF086811C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158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/>
              <a:pPr eaLnBrk="1" hangingPunct="1"/>
              <a:t>1</a:t>
            </a:fld>
            <a:endParaRPr lang="de-DE" sz="1200"/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de-DE" dirty="0"/>
              <a:t>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approaches</a:t>
            </a:r>
            <a:endParaRPr lang="de-D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D60A8EFE-3E75-4470-BC14-5A04D2D5D286}" type="slidenum">
              <a:rPr lang="de-DE" sz="1200"/>
              <a:pPr algn="r" eaLnBrk="1" hangingPunct="1"/>
              <a:t>17</a:t>
            </a:fld>
            <a:endParaRPr lang="de-DE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732793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0346413-0C60-4030-A948-765ED2FB2845}" type="slidenum">
              <a:rPr lang="de-DE" sz="1200"/>
              <a:pPr algn="r" eaLnBrk="1" hangingPunct="1"/>
              <a:t>18</a:t>
            </a:fld>
            <a:endParaRPr lang="de-DE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0346413-0C60-4030-A948-765ED2FB2845}" type="slidenum">
              <a:rPr lang="de-DE" sz="1200"/>
              <a:pPr algn="r" eaLnBrk="1" hangingPunct="1"/>
              <a:t>19</a:t>
            </a:fld>
            <a:endParaRPr lang="de-DE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2774383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0346413-0C60-4030-A948-765ED2FB2845}" type="slidenum">
              <a:rPr lang="de-DE" sz="1200"/>
              <a:pPr algn="r" eaLnBrk="1" hangingPunct="1"/>
              <a:t>20</a:t>
            </a:fld>
            <a:endParaRPr lang="de-DE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1315493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0346413-0C60-4030-A948-765ED2FB2845}" type="slidenum">
              <a:rPr lang="de-DE" sz="1200"/>
              <a:pPr algn="r" eaLnBrk="1" hangingPunct="1"/>
              <a:t>21</a:t>
            </a:fld>
            <a:endParaRPr lang="de-DE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1338530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22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23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914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24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25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26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7916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7A12125F-D51C-4992-95BA-59A6002E5AF3}" type="slidenum">
              <a:rPr lang="de-DE" sz="1200"/>
              <a:pPr algn="r" eaLnBrk="1" hangingPunct="1"/>
              <a:t>9</a:t>
            </a:fld>
            <a:endParaRPr lang="de-DE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27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4040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28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6682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29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0821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30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986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31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32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5243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33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3443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34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35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8284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36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6291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7A12125F-D51C-4992-95BA-59A6002E5AF3}" type="slidenum">
              <a:rPr lang="de-DE" sz="1200"/>
              <a:pPr algn="r" eaLnBrk="1" hangingPunct="1"/>
              <a:t>10</a:t>
            </a:fld>
            <a:endParaRPr lang="de-DE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79252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37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2384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38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6829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40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non-</a:t>
            </a:r>
            <a:r>
              <a:rPr lang="de-DE" dirty="0" err="1"/>
              <a:t>breeders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.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unobservable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(non-</a:t>
            </a:r>
            <a:r>
              <a:rPr lang="de-DE" dirty="0" err="1"/>
              <a:t>breeders</a:t>
            </a:r>
            <a:r>
              <a:rPr lang="de-DE" dirty="0"/>
              <a:t>). </a:t>
            </a:r>
          </a:p>
          <a:p>
            <a:pPr eaLnBrk="1" hangingPunct="1">
              <a:buFontTx/>
              <a:buChar char="-"/>
            </a:pPr>
            <a:r>
              <a:rPr lang="de-DE" dirty="0"/>
              <a:t>Such</a:t>
            </a:r>
            <a:r>
              <a:rPr lang="de-DE" baseline="0" dirty="0"/>
              <a:t> a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has</a:t>
            </a:r>
            <a:r>
              <a:rPr lang="de-DE" baseline="0" dirty="0"/>
              <a:t> </a:t>
            </a:r>
            <a:r>
              <a:rPr lang="de-DE" baseline="0" dirty="0" err="1"/>
              <a:t>identifiability</a:t>
            </a:r>
            <a:r>
              <a:rPr lang="de-DE" baseline="0" dirty="0"/>
              <a:t> </a:t>
            </a:r>
            <a:r>
              <a:rPr lang="de-DE" baseline="0" dirty="0" err="1"/>
              <a:t>issues</a:t>
            </a:r>
            <a:r>
              <a:rPr lang="de-DE" baseline="0" dirty="0"/>
              <a:t>, </a:t>
            </a:r>
            <a:r>
              <a:rPr lang="de-DE" baseline="0" dirty="0" err="1"/>
              <a:t>namely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survival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breeders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non-</a:t>
            </a:r>
            <a:r>
              <a:rPr lang="de-DE" baseline="0" dirty="0" err="1"/>
              <a:t>breeders</a:t>
            </a:r>
            <a:r>
              <a:rPr lang="de-DE" baseline="0" dirty="0"/>
              <a:t> </a:t>
            </a:r>
            <a:r>
              <a:rPr lang="de-DE" baseline="0" dirty="0" err="1"/>
              <a:t>cannot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estimated</a:t>
            </a:r>
            <a:r>
              <a:rPr lang="de-DE" baseline="0" dirty="0"/>
              <a:t> </a:t>
            </a:r>
            <a:r>
              <a:rPr lang="de-DE" baseline="0" dirty="0" err="1"/>
              <a:t>seperately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transitions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Markovian</a:t>
            </a:r>
            <a:r>
              <a:rPr lang="de-DE" baseline="0" dirty="0"/>
              <a:t> (non-</a:t>
            </a:r>
            <a:r>
              <a:rPr lang="de-DE" baseline="0" dirty="0" err="1"/>
              <a:t>random</a:t>
            </a:r>
            <a:r>
              <a:rPr lang="de-DE" baseline="0" dirty="0"/>
              <a:t>). 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The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then</a:t>
            </a:r>
            <a:r>
              <a:rPr lang="de-DE" baseline="0" dirty="0"/>
              <a:t> also </a:t>
            </a:r>
            <a:r>
              <a:rPr lang="de-DE" baseline="0" dirty="0" err="1"/>
              <a:t>identical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a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temporary</a:t>
            </a:r>
            <a:r>
              <a:rPr lang="de-DE" baseline="0" dirty="0"/>
              <a:t> </a:t>
            </a:r>
            <a:r>
              <a:rPr lang="de-DE" baseline="0" dirty="0" err="1"/>
              <a:t>emigration</a:t>
            </a:r>
            <a:r>
              <a:rPr lang="de-DE" baseline="0" dirty="0"/>
              <a:t> 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see</a:t>
            </a:r>
            <a:r>
              <a:rPr lang="de-DE" baseline="0" dirty="0"/>
              <a:t> </a:t>
            </a:r>
            <a:r>
              <a:rPr lang="de-DE" baseline="0" dirty="0" err="1"/>
              <a:t>shortly</a:t>
            </a:r>
            <a:endParaRPr lang="de-DE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41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non-</a:t>
            </a:r>
            <a:r>
              <a:rPr lang="de-DE" dirty="0" err="1"/>
              <a:t>breeders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.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unobservable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(non-</a:t>
            </a:r>
            <a:r>
              <a:rPr lang="de-DE" dirty="0" err="1"/>
              <a:t>breeders</a:t>
            </a:r>
            <a:r>
              <a:rPr lang="de-DE" dirty="0"/>
              <a:t>). </a:t>
            </a:r>
          </a:p>
          <a:p>
            <a:pPr eaLnBrk="1" hangingPunct="1">
              <a:buFontTx/>
              <a:buChar char="-"/>
            </a:pPr>
            <a:r>
              <a:rPr lang="de-DE" dirty="0"/>
              <a:t>Such</a:t>
            </a:r>
            <a:r>
              <a:rPr lang="de-DE" baseline="0" dirty="0"/>
              <a:t> a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has</a:t>
            </a:r>
            <a:r>
              <a:rPr lang="de-DE" baseline="0" dirty="0"/>
              <a:t> </a:t>
            </a:r>
            <a:r>
              <a:rPr lang="de-DE" baseline="0" dirty="0" err="1"/>
              <a:t>identifiability</a:t>
            </a:r>
            <a:r>
              <a:rPr lang="de-DE" baseline="0" dirty="0"/>
              <a:t> </a:t>
            </a:r>
            <a:r>
              <a:rPr lang="de-DE" baseline="0" dirty="0" err="1"/>
              <a:t>issues</a:t>
            </a:r>
            <a:r>
              <a:rPr lang="de-DE" baseline="0" dirty="0"/>
              <a:t>, </a:t>
            </a:r>
            <a:r>
              <a:rPr lang="de-DE" baseline="0" dirty="0" err="1"/>
              <a:t>namely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survival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breeders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non-</a:t>
            </a:r>
            <a:r>
              <a:rPr lang="de-DE" baseline="0" dirty="0" err="1"/>
              <a:t>breeders</a:t>
            </a:r>
            <a:r>
              <a:rPr lang="de-DE" baseline="0" dirty="0"/>
              <a:t> </a:t>
            </a:r>
            <a:r>
              <a:rPr lang="de-DE" baseline="0" dirty="0" err="1"/>
              <a:t>cannot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estimated</a:t>
            </a:r>
            <a:r>
              <a:rPr lang="de-DE" baseline="0" dirty="0"/>
              <a:t> </a:t>
            </a:r>
            <a:r>
              <a:rPr lang="de-DE" baseline="0" dirty="0" err="1"/>
              <a:t>seperately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transitions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Markovian</a:t>
            </a:r>
            <a:r>
              <a:rPr lang="de-DE" baseline="0" dirty="0"/>
              <a:t> (non-</a:t>
            </a:r>
            <a:r>
              <a:rPr lang="de-DE" baseline="0" dirty="0" err="1"/>
              <a:t>random</a:t>
            </a:r>
            <a:r>
              <a:rPr lang="de-DE" baseline="0" dirty="0"/>
              <a:t>). 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The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then</a:t>
            </a:r>
            <a:r>
              <a:rPr lang="de-DE" baseline="0" dirty="0"/>
              <a:t> also </a:t>
            </a:r>
            <a:r>
              <a:rPr lang="de-DE" baseline="0" dirty="0" err="1"/>
              <a:t>identical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a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temporary</a:t>
            </a:r>
            <a:r>
              <a:rPr lang="de-DE" baseline="0" dirty="0"/>
              <a:t> </a:t>
            </a:r>
            <a:r>
              <a:rPr lang="de-DE" baseline="0" dirty="0" err="1"/>
              <a:t>emigration</a:t>
            </a:r>
            <a:r>
              <a:rPr lang="de-DE" baseline="0" dirty="0"/>
              <a:t> 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see</a:t>
            </a:r>
            <a:r>
              <a:rPr lang="de-DE" baseline="0" dirty="0"/>
              <a:t> </a:t>
            </a:r>
            <a:r>
              <a:rPr lang="de-DE" baseline="0" dirty="0" err="1"/>
              <a:t>shortly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0623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42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43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3938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44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45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47155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46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Key</a:t>
            </a:r>
            <a:r>
              <a:rPr lang="de-DE" baseline="0" dirty="0"/>
              <a:t> </a:t>
            </a:r>
            <a:r>
              <a:rPr lang="de-DE" baseline="0" dirty="0" err="1"/>
              <a:t>question</a:t>
            </a:r>
            <a:r>
              <a:rPr lang="de-DE" baseline="0" dirty="0"/>
              <a:t>: in 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 </a:t>
            </a:r>
            <a:r>
              <a:rPr lang="de-DE" baseline="0" dirty="0" err="1"/>
              <a:t>start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individuals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reproduction</a:t>
            </a:r>
            <a:r>
              <a:rPr lang="de-DE" baseline="0" dirty="0"/>
              <a:t>.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mean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 at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reproduction</a:t>
            </a:r>
            <a:r>
              <a:rPr lang="de-DE" baseline="0" dirty="0"/>
              <a:t>?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 </a:t>
            </a:r>
            <a:r>
              <a:rPr lang="de-DE" baseline="0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a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where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assume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at </a:t>
            </a:r>
            <a:r>
              <a:rPr lang="de-DE" baseline="0" dirty="0" err="1"/>
              <a:t>age</a:t>
            </a:r>
            <a:r>
              <a:rPr lang="de-DE" baseline="0" dirty="0"/>
              <a:t> 3 all </a:t>
            </a:r>
            <a:r>
              <a:rPr lang="de-DE" baseline="0" dirty="0" err="1"/>
              <a:t>reproduce</a:t>
            </a:r>
            <a:r>
              <a:rPr lang="de-DE" baseline="0" dirty="0"/>
              <a:t>. These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need</a:t>
            </a:r>
            <a:r>
              <a:rPr lang="de-DE" baseline="0" dirty="0"/>
              <a:t> such a </a:t>
            </a:r>
            <a:r>
              <a:rPr lang="de-DE" baseline="0" dirty="0" err="1"/>
              <a:t>constraint</a:t>
            </a:r>
            <a:r>
              <a:rPr lang="de-DE" baseline="0" dirty="0"/>
              <a:t> (</a:t>
            </a:r>
            <a:r>
              <a:rPr lang="de-DE" baseline="0" dirty="0" err="1"/>
              <a:t>age</a:t>
            </a:r>
            <a:r>
              <a:rPr lang="de-DE" baseline="0" dirty="0"/>
              <a:t> at </a:t>
            </a:r>
            <a:r>
              <a:rPr lang="de-DE" baseline="0" dirty="0" err="1"/>
              <a:t>which</a:t>
            </a:r>
            <a:r>
              <a:rPr lang="de-DE" baseline="0" dirty="0"/>
              <a:t> all </a:t>
            </a:r>
            <a:r>
              <a:rPr lang="de-DE" baseline="0" dirty="0" err="1"/>
              <a:t>reproduce</a:t>
            </a:r>
            <a:r>
              <a:rPr lang="de-DE" baseline="0" dirty="0"/>
              <a:t>). But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not </a:t>
            </a:r>
            <a:r>
              <a:rPr lang="de-DE" baseline="0" dirty="0" err="1"/>
              <a:t>really</a:t>
            </a:r>
            <a:r>
              <a:rPr lang="de-DE" baseline="0" dirty="0"/>
              <a:t> </a:t>
            </a:r>
            <a:r>
              <a:rPr lang="de-DE" baseline="0" dirty="0" err="1"/>
              <a:t>restrictive</a:t>
            </a:r>
            <a:r>
              <a:rPr lang="de-DE" baseline="0" dirty="0"/>
              <a:t>, </a:t>
            </a:r>
            <a:r>
              <a:rPr lang="de-DE" baseline="0" dirty="0" err="1"/>
              <a:t>since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always</a:t>
            </a:r>
            <a:r>
              <a:rPr lang="de-DE" baseline="0" dirty="0"/>
              <a:t> </a:t>
            </a:r>
            <a:r>
              <a:rPr lang="de-DE" baseline="0" dirty="0" err="1"/>
              <a:t>possible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include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 </a:t>
            </a:r>
            <a:r>
              <a:rPr lang="de-DE" baseline="0" dirty="0" err="1"/>
              <a:t>classes</a:t>
            </a:r>
            <a:r>
              <a:rPr lang="de-DE" baseline="0" dirty="0"/>
              <a:t>.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Observation </a:t>
            </a:r>
            <a:r>
              <a:rPr lang="de-DE" baseline="0" dirty="0" err="1"/>
              <a:t>model</a:t>
            </a:r>
            <a:r>
              <a:rPr lang="de-DE" baseline="0" dirty="0"/>
              <a:t>: </a:t>
            </a:r>
            <a:r>
              <a:rPr lang="de-DE" baseline="0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assume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p </a:t>
            </a:r>
            <a:r>
              <a:rPr lang="de-DE" baseline="0" dirty="0" err="1"/>
              <a:t>are</a:t>
            </a:r>
            <a:r>
              <a:rPr lang="de-DE" baseline="0" dirty="0"/>
              <a:t> different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time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experienced</a:t>
            </a:r>
            <a:r>
              <a:rPr lang="de-DE" baseline="0" dirty="0"/>
              <a:t> </a:t>
            </a:r>
            <a:r>
              <a:rPr lang="de-DE" baseline="0" dirty="0" err="1"/>
              <a:t>breeders</a:t>
            </a:r>
            <a:r>
              <a:rPr lang="de-DE" baseline="0" dirty="0"/>
              <a:t>.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Model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include</a:t>
            </a:r>
            <a:r>
              <a:rPr lang="de-DE" baseline="0" dirty="0"/>
              <a:t> </a:t>
            </a:r>
            <a:r>
              <a:rPr lang="de-DE" baseline="0" dirty="0" err="1"/>
              <a:t>individuals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known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.</a:t>
            </a:r>
            <a:endParaRPr lang="de-DE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47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Key</a:t>
            </a:r>
            <a:r>
              <a:rPr lang="de-DE" baseline="0" dirty="0"/>
              <a:t> </a:t>
            </a:r>
            <a:r>
              <a:rPr lang="de-DE" baseline="0" dirty="0" err="1"/>
              <a:t>question</a:t>
            </a:r>
            <a:r>
              <a:rPr lang="de-DE" baseline="0" dirty="0"/>
              <a:t>: in 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 </a:t>
            </a:r>
            <a:r>
              <a:rPr lang="de-DE" baseline="0" dirty="0" err="1"/>
              <a:t>start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individuals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reproduction</a:t>
            </a:r>
            <a:r>
              <a:rPr lang="de-DE" baseline="0" dirty="0"/>
              <a:t>.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mean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 at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reproduction</a:t>
            </a:r>
            <a:r>
              <a:rPr lang="de-DE" baseline="0" dirty="0"/>
              <a:t>?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 </a:t>
            </a:r>
            <a:r>
              <a:rPr lang="de-DE" baseline="0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a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where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assume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at </a:t>
            </a:r>
            <a:r>
              <a:rPr lang="de-DE" baseline="0" dirty="0" err="1"/>
              <a:t>age</a:t>
            </a:r>
            <a:r>
              <a:rPr lang="de-DE" baseline="0" dirty="0"/>
              <a:t> 3 all </a:t>
            </a:r>
            <a:r>
              <a:rPr lang="de-DE" baseline="0" dirty="0" err="1"/>
              <a:t>reproduce</a:t>
            </a:r>
            <a:r>
              <a:rPr lang="de-DE" baseline="0" dirty="0"/>
              <a:t>. These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need</a:t>
            </a:r>
            <a:r>
              <a:rPr lang="de-DE" baseline="0" dirty="0"/>
              <a:t> such a </a:t>
            </a:r>
            <a:r>
              <a:rPr lang="de-DE" baseline="0" dirty="0" err="1"/>
              <a:t>constraint</a:t>
            </a:r>
            <a:r>
              <a:rPr lang="de-DE" baseline="0" dirty="0"/>
              <a:t> (</a:t>
            </a:r>
            <a:r>
              <a:rPr lang="de-DE" baseline="0" dirty="0" err="1"/>
              <a:t>age</a:t>
            </a:r>
            <a:r>
              <a:rPr lang="de-DE" baseline="0" dirty="0"/>
              <a:t> at </a:t>
            </a:r>
            <a:r>
              <a:rPr lang="de-DE" baseline="0" dirty="0" err="1"/>
              <a:t>which</a:t>
            </a:r>
            <a:r>
              <a:rPr lang="de-DE" baseline="0" dirty="0"/>
              <a:t> all </a:t>
            </a:r>
            <a:r>
              <a:rPr lang="de-DE" baseline="0" dirty="0" err="1"/>
              <a:t>reproduce</a:t>
            </a:r>
            <a:r>
              <a:rPr lang="de-DE" baseline="0" dirty="0"/>
              <a:t>). 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 But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not </a:t>
            </a:r>
            <a:r>
              <a:rPr lang="de-DE" baseline="0" dirty="0" err="1"/>
              <a:t>really</a:t>
            </a:r>
            <a:r>
              <a:rPr lang="de-DE" baseline="0" dirty="0"/>
              <a:t> </a:t>
            </a:r>
            <a:r>
              <a:rPr lang="de-DE" baseline="0" dirty="0" err="1"/>
              <a:t>restrictive</a:t>
            </a:r>
            <a:r>
              <a:rPr lang="de-DE" baseline="0" dirty="0"/>
              <a:t>, </a:t>
            </a:r>
            <a:r>
              <a:rPr lang="de-DE" baseline="0" dirty="0" err="1"/>
              <a:t>since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always</a:t>
            </a:r>
            <a:r>
              <a:rPr lang="de-DE" baseline="0" dirty="0"/>
              <a:t> </a:t>
            </a:r>
            <a:r>
              <a:rPr lang="de-DE" baseline="0" dirty="0" err="1"/>
              <a:t>possible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include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 </a:t>
            </a:r>
            <a:r>
              <a:rPr lang="de-DE" baseline="0" dirty="0" err="1"/>
              <a:t>classes</a:t>
            </a:r>
            <a:r>
              <a:rPr lang="de-DE" baseline="0" dirty="0"/>
              <a:t>.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Observation </a:t>
            </a:r>
            <a:r>
              <a:rPr lang="de-DE" baseline="0" dirty="0" err="1"/>
              <a:t>model</a:t>
            </a:r>
            <a:r>
              <a:rPr lang="de-DE" baseline="0" dirty="0"/>
              <a:t>: </a:t>
            </a:r>
            <a:r>
              <a:rPr lang="de-DE" baseline="0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assume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p </a:t>
            </a:r>
            <a:r>
              <a:rPr lang="de-DE" baseline="0" dirty="0" err="1"/>
              <a:t>are</a:t>
            </a:r>
            <a:r>
              <a:rPr lang="de-DE" baseline="0" dirty="0"/>
              <a:t> different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time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experienced</a:t>
            </a:r>
            <a:r>
              <a:rPr lang="de-DE" baseline="0" dirty="0"/>
              <a:t> </a:t>
            </a:r>
            <a:r>
              <a:rPr lang="de-DE" baseline="0" dirty="0" err="1"/>
              <a:t>breeders</a:t>
            </a:r>
            <a:r>
              <a:rPr lang="de-DE" baseline="0" dirty="0"/>
              <a:t>.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Model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include</a:t>
            </a:r>
            <a:r>
              <a:rPr lang="de-DE" baseline="0" dirty="0"/>
              <a:t> </a:t>
            </a:r>
            <a:r>
              <a:rPr lang="de-DE" baseline="0" dirty="0" err="1"/>
              <a:t>individuals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known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859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A42BF8F5-4C84-411D-83D9-5A18EC71E293}" type="slidenum">
              <a:rPr lang="de-DE" sz="1200" smtClean="0"/>
              <a:pPr eaLnBrk="1" hangingPunct="1"/>
              <a:t>11</a:t>
            </a:fld>
            <a:endParaRPr lang="de-DE" sz="120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State dead needs to be included, because the transition matrices need to be row stochastic (sum of probabilities in a row is 1)</a:t>
            </a:r>
          </a:p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48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49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5876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50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6704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24B08F61-3F7B-4A78-AB51-E82D6ABD7735}" type="slidenum">
              <a:rPr lang="de-DE" sz="1200"/>
              <a:pPr algn="r" eaLnBrk="1" hangingPunct="1"/>
              <a:t>51</a:t>
            </a:fld>
            <a:endParaRPr lang="de-DE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24B08F61-3F7B-4A78-AB51-E82D6ABD7735}" type="slidenum">
              <a:rPr lang="de-DE" sz="1200"/>
              <a:pPr algn="r" eaLnBrk="1" hangingPunct="1"/>
              <a:t>52</a:t>
            </a:fld>
            <a:endParaRPr lang="de-DE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1709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24B08F61-3F7B-4A78-AB51-E82D6ABD7735}" type="slidenum">
              <a:rPr lang="de-DE" sz="1200"/>
              <a:pPr algn="r" eaLnBrk="1" hangingPunct="1"/>
              <a:t>53</a:t>
            </a:fld>
            <a:endParaRPr lang="de-DE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4117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54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55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8025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56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7568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3371B10-DE6D-42FF-87A2-55E802CD4B86}" type="slidenum">
              <a:rPr lang="de-DE" sz="1200"/>
              <a:pPr algn="r" eaLnBrk="1" hangingPunct="1"/>
              <a:t>57</a:t>
            </a:fld>
            <a:endParaRPr lang="de-DE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conjunctivitis</a:t>
            </a:r>
            <a:endParaRPr lang="fr-FR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A42BF8F5-4C84-411D-83D9-5A18EC71E293}" type="slidenum">
              <a:rPr lang="de-DE" sz="1200" smtClean="0"/>
              <a:pPr eaLnBrk="1" hangingPunct="1"/>
              <a:t>12</a:t>
            </a:fld>
            <a:endParaRPr lang="de-DE" sz="120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State dead needs to be included, because the transition matrices need to be row stochastic (sum of probabilities in a row is 1)</a:t>
            </a:r>
          </a:p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60277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3371B10-DE6D-42FF-87A2-55E802CD4B86}" type="slidenum">
              <a:rPr lang="de-DE" sz="1200"/>
              <a:pPr algn="r" eaLnBrk="1" hangingPunct="1"/>
              <a:t>58</a:t>
            </a:fld>
            <a:endParaRPr lang="de-DE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conjunctivitis</a:t>
            </a:r>
            <a:endParaRPr lang="fr-FR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0860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3371B10-DE6D-42FF-87A2-55E802CD4B86}" type="slidenum">
              <a:rPr lang="de-DE" sz="1200"/>
              <a:pPr algn="r" eaLnBrk="1" hangingPunct="1"/>
              <a:t>59</a:t>
            </a:fld>
            <a:endParaRPr lang="de-DE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conjunctivitis</a:t>
            </a:r>
            <a:endParaRPr lang="fr-FR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301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3371B10-DE6D-42FF-87A2-55E802CD4B86}" type="slidenum">
              <a:rPr lang="de-DE" sz="1200"/>
              <a:pPr algn="r" eaLnBrk="1" hangingPunct="1"/>
              <a:t>60</a:t>
            </a:fld>
            <a:endParaRPr lang="de-DE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conjunctivitis</a:t>
            </a:r>
            <a:endParaRPr lang="fr-FR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4216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7A12125F-D51C-4992-95BA-59A6002E5AF3}" type="slidenum">
              <a:rPr lang="de-DE" sz="1200"/>
              <a:pPr algn="r" eaLnBrk="1" hangingPunct="1"/>
              <a:t>61</a:t>
            </a:fld>
            <a:endParaRPr lang="de-DE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Initial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.</a:t>
            </a:r>
          </a:p>
          <a:p>
            <a:pPr eaLnBrk="1" hangingPunct="1">
              <a:buFontTx/>
              <a:buChar char="-"/>
            </a:pPr>
            <a:r>
              <a:rPr lang="de-DE" dirty="0" err="1"/>
              <a:t>Yet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conditional</a:t>
            </a:r>
            <a:r>
              <a:rPr lang="de-DE" dirty="0"/>
              <a:t> on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(i.e.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individual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captured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wrongly</a:t>
            </a:r>
            <a:r>
              <a:rPr lang="de-DE" dirty="0"/>
              <a:t>).</a:t>
            </a:r>
          </a:p>
          <a:p>
            <a:pPr eaLnBrk="1" hangingPunct="1">
              <a:buFontTx/>
              <a:buChar char="-"/>
            </a:pPr>
            <a:r>
              <a:rPr lang="de-DE" dirty="0"/>
              <a:t>After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capture</a:t>
            </a:r>
            <a:r>
              <a:rPr lang="de-DE" baseline="0" dirty="0"/>
              <a:t>,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observation</a:t>
            </a:r>
            <a:r>
              <a:rPr lang="de-DE" baseline="0" dirty="0"/>
              <a:t> </a:t>
            </a:r>
            <a:r>
              <a:rPr lang="de-DE" baseline="0" dirty="0" err="1"/>
              <a:t>process</a:t>
            </a:r>
            <a:r>
              <a:rPr lang="de-DE" baseline="0" dirty="0"/>
              <a:t> </a:t>
            </a:r>
            <a:r>
              <a:rPr lang="de-DE" baseline="0" dirty="0" err="1"/>
              <a:t>contains</a:t>
            </a:r>
            <a:r>
              <a:rPr lang="de-DE" baseline="0" dirty="0"/>
              <a:t> 2 </a:t>
            </a:r>
            <a:r>
              <a:rPr lang="de-DE" baseline="0" dirty="0" err="1"/>
              <a:t>kinds</a:t>
            </a:r>
            <a:r>
              <a:rPr lang="de-DE" baseline="0" dirty="0"/>
              <a:t> of </a:t>
            </a:r>
            <a:r>
              <a:rPr lang="de-DE" baseline="0" dirty="0" err="1"/>
              <a:t>uncertainty</a:t>
            </a:r>
            <a:r>
              <a:rPr lang="de-DE" baseline="0" dirty="0"/>
              <a:t>: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individual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not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recaptured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, </a:t>
            </a:r>
            <a:r>
              <a:rPr lang="de-DE" baseline="0" dirty="0" err="1"/>
              <a:t>given</a:t>
            </a:r>
            <a:r>
              <a:rPr lang="de-DE" baseline="0" dirty="0"/>
              <a:t> </a:t>
            </a:r>
            <a:r>
              <a:rPr lang="de-DE" baseline="0" dirty="0" err="1"/>
              <a:t>recapture</a:t>
            </a:r>
            <a:r>
              <a:rPr lang="de-DE" baseline="0" dirty="0"/>
              <a:t>, ist </a:t>
            </a:r>
            <a:r>
              <a:rPr lang="de-DE" baseline="0" dirty="0" err="1"/>
              <a:t>state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not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recorded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.</a:t>
            </a:r>
          </a:p>
          <a:p>
            <a:pPr eaLnBrk="1" hangingPunct="1">
              <a:buFontTx/>
              <a:buChar char="-"/>
            </a:pPr>
            <a:r>
              <a:rPr lang="de-DE" baseline="0" dirty="0" err="1"/>
              <a:t>Therefore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stochastic</a:t>
            </a:r>
            <a:r>
              <a:rPr lang="de-DE" baseline="0" dirty="0"/>
              <a:t> </a:t>
            </a:r>
            <a:r>
              <a:rPr lang="de-DE" baseline="0" dirty="0" err="1"/>
              <a:t>process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different (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capture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simpler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consists</a:t>
            </a:r>
            <a:r>
              <a:rPr lang="de-DE" baseline="0" dirty="0"/>
              <a:t> just of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</a:t>
            </a:r>
            <a:r>
              <a:rPr lang="de-DE" baseline="0" dirty="0" err="1"/>
              <a:t>assignment</a:t>
            </a:r>
            <a:r>
              <a:rPr lang="de-DE" baseline="0" dirty="0"/>
              <a:t> </a:t>
            </a:r>
            <a:r>
              <a:rPr lang="de-DE" baseline="0" dirty="0" err="1"/>
              <a:t>error</a:t>
            </a:r>
            <a:r>
              <a:rPr lang="de-DE" baseline="0" dirty="0"/>
              <a:t>).</a:t>
            </a:r>
            <a:endParaRPr lang="de-DE" dirty="0"/>
          </a:p>
          <a:p>
            <a:pPr eaLnBrk="1" hangingPunct="1"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7A12125F-D51C-4992-95BA-59A6002E5AF3}" type="slidenum">
              <a:rPr lang="de-DE" sz="1200"/>
              <a:pPr algn="r" eaLnBrk="1" hangingPunct="1"/>
              <a:t>62</a:t>
            </a:fld>
            <a:endParaRPr lang="de-DE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Initial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.</a:t>
            </a:r>
          </a:p>
          <a:p>
            <a:pPr eaLnBrk="1" hangingPunct="1">
              <a:buFontTx/>
              <a:buChar char="-"/>
            </a:pPr>
            <a:r>
              <a:rPr lang="de-DE" dirty="0" err="1"/>
              <a:t>Yet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conditional</a:t>
            </a:r>
            <a:r>
              <a:rPr lang="de-DE" dirty="0"/>
              <a:t> on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(i.e.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individual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captured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wrongly</a:t>
            </a:r>
            <a:r>
              <a:rPr lang="de-DE" dirty="0"/>
              <a:t>).</a:t>
            </a:r>
          </a:p>
          <a:p>
            <a:pPr eaLnBrk="1" hangingPunct="1">
              <a:buFontTx/>
              <a:buChar char="-"/>
            </a:pPr>
            <a:r>
              <a:rPr lang="de-DE" dirty="0"/>
              <a:t>After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capture</a:t>
            </a:r>
            <a:r>
              <a:rPr lang="de-DE" baseline="0" dirty="0"/>
              <a:t>,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observation</a:t>
            </a:r>
            <a:r>
              <a:rPr lang="de-DE" baseline="0" dirty="0"/>
              <a:t> </a:t>
            </a:r>
            <a:r>
              <a:rPr lang="de-DE" baseline="0" dirty="0" err="1"/>
              <a:t>process</a:t>
            </a:r>
            <a:r>
              <a:rPr lang="de-DE" baseline="0" dirty="0"/>
              <a:t> </a:t>
            </a:r>
            <a:r>
              <a:rPr lang="de-DE" baseline="0" dirty="0" err="1"/>
              <a:t>contains</a:t>
            </a:r>
            <a:r>
              <a:rPr lang="de-DE" baseline="0" dirty="0"/>
              <a:t> 2 </a:t>
            </a:r>
            <a:r>
              <a:rPr lang="de-DE" baseline="0" dirty="0" err="1"/>
              <a:t>kinds</a:t>
            </a:r>
            <a:r>
              <a:rPr lang="de-DE" baseline="0" dirty="0"/>
              <a:t> of </a:t>
            </a:r>
            <a:r>
              <a:rPr lang="de-DE" baseline="0" dirty="0" err="1"/>
              <a:t>uncertainty</a:t>
            </a:r>
            <a:r>
              <a:rPr lang="de-DE" baseline="0" dirty="0"/>
              <a:t>: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individual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not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recaptured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, </a:t>
            </a:r>
            <a:r>
              <a:rPr lang="de-DE" baseline="0" dirty="0" err="1"/>
              <a:t>given</a:t>
            </a:r>
            <a:r>
              <a:rPr lang="de-DE" baseline="0" dirty="0"/>
              <a:t> </a:t>
            </a:r>
            <a:r>
              <a:rPr lang="de-DE" baseline="0" dirty="0" err="1"/>
              <a:t>recapture</a:t>
            </a:r>
            <a:r>
              <a:rPr lang="de-DE" baseline="0" dirty="0"/>
              <a:t>, ist </a:t>
            </a:r>
            <a:r>
              <a:rPr lang="de-DE" baseline="0" dirty="0" err="1"/>
              <a:t>state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not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recorded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.</a:t>
            </a:r>
          </a:p>
          <a:p>
            <a:pPr eaLnBrk="1" hangingPunct="1">
              <a:buFontTx/>
              <a:buChar char="-"/>
            </a:pPr>
            <a:r>
              <a:rPr lang="de-DE" baseline="0" dirty="0" err="1"/>
              <a:t>Therefore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stochastic</a:t>
            </a:r>
            <a:r>
              <a:rPr lang="de-DE" baseline="0" dirty="0"/>
              <a:t> </a:t>
            </a:r>
            <a:r>
              <a:rPr lang="de-DE" baseline="0" dirty="0" err="1"/>
              <a:t>process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different (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capture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simpler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consists</a:t>
            </a:r>
            <a:r>
              <a:rPr lang="de-DE" baseline="0" dirty="0"/>
              <a:t> just of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</a:t>
            </a:r>
            <a:r>
              <a:rPr lang="de-DE" baseline="0" dirty="0" err="1"/>
              <a:t>assignment</a:t>
            </a:r>
            <a:r>
              <a:rPr lang="de-DE" baseline="0" dirty="0"/>
              <a:t> </a:t>
            </a:r>
            <a:r>
              <a:rPr lang="de-DE" baseline="0" dirty="0" err="1"/>
              <a:t>error</a:t>
            </a:r>
            <a:r>
              <a:rPr lang="de-DE" baseline="0" dirty="0"/>
              <a:t>).</a:t>
            </a:r>
            <a:endParaRPr lang="de-DE" dirty="0"/>
          </a:p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39922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-"/>
            </a:pPr>
            <a:r>
              <a:rPr lang="de-DE" dirty="0" err="1"/>
              <a:t>Explain</a:t>
            </a:r>
            <a:r>
              <a:rPr lang="de-DE" baseline="0" dirty="0"/>
              <a:t> </a:t>
            </a:r>
            <a:r>
              <a:rPr lang="de-DE" baseline="0" dirty="0" err="1"/>
              <a:t>parameters</a:t>
            </a:r>
            <a:r>
              <a:rPr lang="de-DE" baseline="0" dirty="0"/>
              <a:t>: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Pi: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2 at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encounter</a:t>
            </a:r>
            <a:endParaRPr lang="de-DE" baseline="0" dirty="0"/>
          </a:p>
          <a:p>
            <a:pPr eaLnBrk="1" hangingPunct="1">
              <a:buFontTx/>
              <a:buChar char="-"/>
            </a:pPr>
            <a:r>
              <a:rPr lang="de-DE" baseline="0" dirty="0"/>
              <a:t>Beta1: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 </a:t>
            </a:r>
            <a:r>
              <a:rPr lang="de-DE" baseline="0" dirty="0" err="1"/>
              <a:t>assign</a:t>
            </a:r>
            <a:r>
              <a:rPr lang="de-DE" baseline="0" dirty="0"/>
              <a:t> an </a:t>
            </a:r>
            <a:r>
              <a:rPr lang="de-DE" baseline="0" dirty="0" err="1"/>
              <a:t>indiv</a:t>
            </a:r>
            <a:r>
              <a:rPr lang="de-DE" baseline="0" dirty="0"/>
              <a:t>.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1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1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/>
              <a:t>Beta2: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 </a:t>
            </a:r>
            <a:r>
              <a:rPr lang="de-DE" baseline="0" dirty="0" err="1"/>
              <a:t>assign</a:t>
            </a:r>
            <a:r>
              <a:rPr lang="de-DE" baseline="0" dirty="0"/>
              <a:t> an </a:t>
            </a:r>
            <a:r>
              <a:rPr lang="de-DE" baseline="0" dirty="0" err="1"/>
              <a:t>indiv</a:t>
            </a:r>
            <a:r>
              <a:rPr lang="de-DE" baseline="0" dirty="0"/>
              <a:t>.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2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2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55179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-"/>
            </a:pPr>
            <a:r>
              <a:rPr lang="de-DE" dirty="0" err="1"/>
              <a:t>Explain</a:t>
            </a:r>
            <a:r>
              <a:rPr lang="de-DE" baseline="0" dirty="0"/>
              <a:t> </a:t>
            </a:r>
            <a:r>
              <a:rPr lang="de-DE" baseline="0" dirty="0" err="1"/>
              <a:t>parameters</a:t>
            </a:r>
            <a:r>
              <a:rPr lang="de-DE" baseline="0" dirty="0"/>
              <a:t>: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Pi: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2 at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encounter</a:t>
            </a:r>
            <a:endParaRPr lang="de-DE" baseline="0" dirty="0"/>
          </a:p>
          <a:p>
            <a:pPr eaLnBrk="1" hangingPunct="1">
              <a:buFontTx/>
              <a:buChar char="-"/>
            </a:pPr>
            <a:r>
              <a:rPr lang="de-DE" baseline="0" dirty="0"/>
              <a:t>Beta1: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 </a:t>
            </a:r>
            <a:r>
              <a:rPr lang="de-DE" baseline="0" dirty="0" err="1"/>
              <a:t>assign</a:t>
            </a:r>
            <a:r>
              <a:rPr lang="de-DE" baseline="0" dirty="0"/>
              <a:t> an </a:t>
            </a:r>
            <a:r>
              <a:rPr lang="de-DE" baseline="0" dirty="0" err="1"/>
              <a:t>indiv</a:t>
            </a:r>
            <a:r>
              <a:rPr lang="de-DE" baseline="0" dirty="0"/>
              <a:t>.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1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1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/>
              <a:t>Beta2: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 </a:t>
            </a:r>
            <a:r>
              <a:rPr lang="de-DE" baseline="0" dirty="0" err="1"/>
              <a:t>assign</a:t>
            </a:r>
            <a:r>
              <a:rPr lang="de-DE" baseline="0" dirty="0"/>
              <a:t> an </a:t>
            </a:r>
            <a:r>
              <a:rPr lang="de-DE" baseline="0" dirty="0" err="1"/>
              <a:t>indiv</a:t>
            </a:r>
            <a:r>
              <a:rPr lang="de-DE" baseline="0" dirty="0"/>
              <a:t>.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2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2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5544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-"/>
            </a:pPr>
            <a:r>
              <a:rPr lang="de-DE" dirty="0" err="1"/>
              <a:t>Explain</a:t>
            </a:r>
            <a:r>
              <a:rPr lang="de-DE" baseline="0" dirty="0"/>
              <a:t> </a:t>
            </a:r>
            <a:r>
              <a:rPr lang="de-DE" baseline="0" dirty="0" err="1"/>
              <a:t>parameters</a:t>
            </a:r>
            <a:r>
              <a:rPr lang="de-DE" baseline="0" dirty="0"/>
              <a:t>: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Pi: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2 at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encounter</a:t>
            </a:r>
            <a:endParaRPr lang="de-DE" baseline="0" dirty="0"/>
          </a:p>
          <a:p>
            <a:pPr eaLnBrk="1" hangingPunct="1">
              <a:buFontTx/>
              <a:buChar char="-"/>
            </a:pPr>
            <a:r>
              <a:rPr lang="de-DE" baseline="0" dirty="0"/>
              <a:t>Beta1: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 </a:t>
            </a:r>
            <a:r>
              <a:rPr lang="de-DE" baseline="0" dirty="0" err="1"/>
              <a:t>assign</a:t>
            </a:r>
            <a:r>
              <a:rPr lang="de-DE" baseline="0" dirty="0"/>
              <a:t> an </a:t>
            </a:r>
            <a:r>
              <a:rPr lang="de-DE" baseline="0" dirty="0" err="1"/>
              <a:t>indiv</a:t>
            </a:r>
            <a:r>
              <a:rPr lang="de-DE" baseline="0" dirty="0"/>
              <a:t>.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1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1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/>
              <a:t>Beta2: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 </a:t>
            </a:r>
            <a:r>
              <a:rPr lang="de-DE" baseline="0" dirty="0" err="1"/>
              <a:t>assign</a:t>
            </a:r>
            <a:r>
              <a:rPr lang="de-DE" baseline="0" dirty="0"/>
              <a:t> an </a:t>
            </a:r>
            <a:r>
              <a:rPr lang="de-DE" baseline="0" dirty="0" err="1"/>
              <a:t>indiv</a:t>
            </a:r>
            <a:r>
              <a:rPr lang="de-DE" baseline="0" dirty="0"/>
              <a:t>.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2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2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7714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894698F8-A439-F541-9611-49CCD5DC81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906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8BDECA-FF6E-CC4B-B6AB-EB23C1A711F3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906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6AEFD64F-FC95-8F4B-98B6-002EC9417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1013" y="768350"/>
            <a:ext cx="6137275" cy="3836988"/>
          </a:xfrm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EB2F5C56-8CB8-2246-A6B4-EB53E5F103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br>
              <a:rPr lang="fr-FR" altLang="en-US"/>
            </a:br>
            <a:r>
              <a:rPr lang="fr-FR" altLang="en-US"/>
              <a:t>A typical sequence in a capture history would be…. The truth is</a:t>
            </a:r>
          </a:p>
        </p:txBody>
      </p:sp>
    </p:spTree>
    <p:extLst>
      <p:ext uri="{BB962C8B-B14F-4D97-AF65-F5344CB8AC3E}">
        <p14:creationId xmlns:p14="http://schemas.microsoft.com/office/powerpoint/2010/main" val="9999728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89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Model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described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appendix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BPA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 </a:t>
            </a:r>
            <a:r>
              <a:rPr lang="de-DE" baseline="0" dirty="0" err="1"/>
              <a:t>If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set</a:t>
            </a:r>
            <a:r>
              <a:rPr lang="de-DE" baseline="0" dirty="0"/>
              <a:t> </a:t>
            </a:r>
            <a:r>
              <a:rPr lang="de-DE" baseline="0" dirty="0" err="1"/>
              <a:t>includes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individuals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marked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juv</a:t>
            </a:r>
            <a:r>
              <a:rPr lang="de-DE" baseline="0" dirty="0"/>
              <a:t>., </a:t>
            </a:r>
            <a:r>
              <a:rPr lang="de-DE" baseline="0" dirty="0" err="1"/>
              <a:t>then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observation</a:t>
            </a:r>
            <a:r>
              <a:rPr lang="de-DE" baseline="0" dirty="0"/>
              <a:t> </a:t>
            </a:r>
            <a:r>
              <a:rPr lang="de-DE" baseline="0" dirty="0" err="1"/>
              <a:t>states</a:t>
            </a:r>
            <a:r>
              <a:rPr lang="de-DE" baseline="0" dirty="0"/>
              <a:t> </a:t>
            </a:r>
            <a:r>
              <a:rPr lang="de-DE" baseline="0" dirty="0" err="1"/>
              <a:t>could</a:t>
            </a:r>
            <a:r>
              <a:rPr lang="de-DE" baseline="0" dirty="0"/>
              <a:t> </a:t>
            </a:r>
            <a:r>
              <a:rPr lang="de-DE" baseline="0" dirty="0" err="1"/>
              <a:t>consist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„</a:t>
            </a:r>
            <a:r>
              <a:rPr lang="de-DE" baseline="0" dirty="0" err="1"/>
              <a:t>seen</a:t>
            </a:r>
            <a:r>
              <a:rPr lang="de-DE" baseline="0" dirty="0"/>
              <a:t>“ </a:t>
            </a:r>
            <a:r>
              <a:rPr lang="de-DE" baseline="0" dirty="0" err="1"/>
              <a:t>and</a:t>
            </a:r>
            <a:r>
              <a:rPr lang="de-DE" baseline="0" dirty="0"/>
              <a:t> „not </a:t>
            </a:r>
            <a:r>
              <a:rPr lang="de-DE" baseline="0" dirty="0" err="1"/>
              <a:t>seen</a:t>
            </a:r>
            <a:r>
              <a:rPr lang="de-DE" baseline="0" dirty="0"/>
              <a:t>“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1144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D60A8EFE-3E75-4470-BC14-5A04D2D5D286}" type="slidenum">
              <a:rPr lang="de-DE" sz="1200"/>
              <a:pPr algn="r" eaLnBrk="1" hangingPunct="1"/>
              <a:t>13</a:t>
            </a:fld>
            <a:endParaRPr lang="de-DE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90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86302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99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5436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D60A8EFE-3E75-4470-BC14-5A04D2D5D286}" type="slidenum">
              <a:rPr lang="de-DE" sz="1200"/>
              <a:pPr algn="r" eaLnBrk="1" hangingPunct="1"/>
              <a:t>14</a:t>
            </a:fld>
            <a:endParaRPr lang="de-DE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1813880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D60A8EFE-3E75-4470-BC14-5A04D2D5D286}" type="slidenum">
              <a:rPr lang="de-DE" sz="1200"/>
              <a:pPr algn="r" eaLnBrk="1" hangingPunct="1"/>
              <a:t>15</a:t>
            </a:fld>
            <a:endParaRPr lang="de-DE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1892891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D60A8EFE-3E75-4470-BC14-5A04D2D5D286}" type="slidenum">
              <a:rPr lang="de-DE" sz="1200"/>
              <a:pPr algn="r" eaLnBrk="1" hangingPunct="1"/>
              <a:t>16</a:t>
            </a:fld>
            <a:endParaRPr lang="de-DE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3201785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Bayesian workshop\Buch Projekt\Bilder\5574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39" y="0"/>
            <a:ext cx="904258" cy="604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A9C24-2857-4926-988C-4590BE06CB3F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795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6B60A-AEAB-449C-84AA-B1BEA67E0F31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777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508000"/>
            <a:ext cx="19431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08000"/>
            <a:ext cx="56769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1436F-6A39-444F-9271-7B9FED03A21B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528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3C5AD9-2941-B14E-86B6-019B7B215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6BFA86-6A37-1541-8F98-9817C4DC1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957B41-974D-8A49-A1FE-2BFBCA96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B241F6-A289-D447-BB67-2905B631D524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91728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65B90C-BD9C-914C-AD3B-AF4152185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9B5921-1028-E74C-9DEC-EF16C9684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CF1BF8-F96D-3B43-BBCC-1B662EF6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BE9A73-39BE-6B41-AA15-087112141910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32378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FD4B98-5803-6840-80CB-235CB3796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5904A2-EFBB-AC4B-AC67-A07BE0252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F4AE78-F94E-F349-AB17-6F3F9FAC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F5783A-5656-2B45-A717-5655B51C5C4A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2433036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CDAA2A6E-7EDB-B446-831D-E170C9DAD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91E9904C-2C4F-1147-9FE6-45354E260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088ACD5D-D0AF-014D-AE1C-FCA4AC25F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FE04A8-E139-9D46-A43B-41B799161542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242517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BE9783E5-2CD4-7C46-BF2D-B2FA581A5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53327DA4-EFE8-F24B-BC76-73212655D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664E6DD4-F214-6E46-813E-9567992B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B864F6-DC4F-8A47-8925-AC40091B9D07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3191944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18454238-02B9-2C43-9BEA-5EA3C1FD5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FF3C2B31-E120-8F4E-8099-01BDDA523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5F3AAE11-2B26-1A46-B365-FCF2F65D8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58A167-0C5F-FD46-8318-E59318F246A1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623774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73CA0372-DDD1-2F45-A657-76ECD111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C1178184-0B55-604A-B501-1A372B51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592A691B-C278-3C4D-9147-B2590F84F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DAF316-1B95-7142-B0D5-7AAA1ACF017C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25575513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56386431-D709-464D-8399-E7C8D644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F0E1E45-9EDE-AE4E-BCD4-ADB35EE94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D56B9CB7-6AA8-8E44-A276-08A6B4F8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536867-6B15-7F49-8493-A3137FD01FE2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965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E630F-D6C7-4F9F-A2A2-75EA103AA873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238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48AA9D09-3902-134F-95EA-EB8487DCF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44B90AF2-A466-F840-8D8D-5F614A216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43FF940-6048-0041-B8E9-BA223DEF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032B1F-6F2F-6E4C-8E8F-8A522D120857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1965647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30EF2D-1AAA-054E-9F1E-17AEAA767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130D66-1EC0-4544-8ABE-8F1B47CE8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28A4B9-B2A3-364F-BA52-5E685A92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41C9AE-C163-B349-8234-5F82928FC536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18933227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178E91-D944-A647-A6F5-1811057A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924851-7D78-F041-B32D-A3DD673AF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874E85-454E-4B40-B5B8-653986CC0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52E06A-9AD6-AD41-B066-4F6786593C6E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216224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508000"/>
            <a:ext cx="7772400" cy="952500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684213" y="1657615"/>
            <a:ext cx="7772400" cy="3429000"/>
          </a:xfrm>
        </p:spPr>
        <p:txBody>
          <a:bodyPr rtlCol="0">
            <a:normAutofit/>
          </a:bodyPr>
          <a:lstStyle/>
          <a:p>
            <a:pPr lvl="0"/>
            <a:endParaRPr lang="fr-FR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C309668-3393-E149-9481-6813B4AB85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E3875EF-CC73-734C-986C-835E37614A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2CD021D-1FA9-C448-82F0-DAE33B78E2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7DDE1E-07FA-EE43-9506-4C43AAA1F981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197318052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1C94D-FB95-402C-899C-7E435BD46F9A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956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51000"/>
            <a:ext cx="38100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51000"/>
            <a:ext cx="38100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5AC5D-3212-4F14-A676-B874C3F8008A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907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7B390-6840-480D-A526-1B8C2FDF3DCD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953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F82F3-17FD-44B5-A32B-51C0CD791BC7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817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54B661-FEA0-465F-9745-6A4783D5717C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790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CE3738-61FA-486D-BD4B-C76C5F046C5F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89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63F4D-3DBF-42F7-AF19-BB06B91B02EE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51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08000"/>
            <a:ext cx="7772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51000"/>
            <a:ext cx="77724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520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2070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20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22F5730-CAC2-427D-9848-0ECC8BA08526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>
            <a:extLst>
              <a:ext uri="{FF2B5EF4-FFF2-40B4-BE49-F238E27FC236}">
                <a16:creationId xmlns:a16="http://schemas.microsoft.com/office/drawing/2014/main" id="{B4706931-6F6F-9F43-9781-B457DF9F768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 style du titre</a:t>
            </a:r>
          </a:p>
        </p:txBody>
      </p:sp>
      <p:sp>
        <p:nvSpPr>
          <p:cNvPr id="1027" name="Espace réservé du texte 2">
            <a:extLst>
              <a:ext uri="{FF2B5EF4-FFF2-40B4-BE49-F238E27FC236}">
                <a16:creationId xmlns:a16="http://schemas.microsoft.com/office/drawing/2014/main" id="{303228AE-DB9A-9A4D-BD90-33164B4EC9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27638E-EEA8-624B-B1F2-D3A821A5B1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6C6E82-EAD0-D544-BBBD-4C8371E14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283AB3-1AC0-B246-BDBE-24A9F7A72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898989"/>
                </a:solidFill>
              </a:defRPr>
            </a:lvl1pPr>
          </a:lstStyle>
          <a:p>
            <a:fld id="{09EC7924-F0D3-EC49-8651-336BC730E3BF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278121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5pPr>
      <a:lvl6pPr marL="380985" algn="ctr" rtl="0" fontAlgn="base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6pPr>
      <a:lvl7pPr marL="761970" algn="ctr" rtl="0" fontAlgn="base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7pPr>
      <a:lvl8pPr marL="1142954" algn="ctr" rtl="0" fontAlgn="base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8pPr>
      <a:lvl9pPr marL="1523939" algn="ctr" rtl="0" fontAlgn="base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9pPr>
    </p:titleStyle>
    <p:bodyStyle>
      <a:lvl1pPr marL="285739" indent="-28573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1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1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2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4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4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5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7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8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8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8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0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0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2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4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4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6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6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34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36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39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emf"/><Relationship Id="rId4" Type="http://schemas.openxmlformats.org/officeDocument/2006/relationships/image" Target="../media/image41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34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58.png"/><Relationship Id="rId5" Type="http://schemas.openxmlformats.org/officeDocument/2006/relationships/image" Target="../media/image60.wmf"/><Relationship Id="rId4" Type="http://schemas.openxmlformats.org/officeDocument/2006/relationships/oleObject" Target="../embeddings/oleObject36.bin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697870"/>
            <a:ext cx="7772400" cy="952500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000000"/>
                </a:solidFill>
                <a:latin typeface="Calibri"/>
              </a:rPr>
              <a:t>Bayesian integrated population modeling using JAGS</a:t>
            </a:r>
            <a:br>
              <a:rPr lang="de-CH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28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4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Multistate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capture-recapture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models</a:t>
            </a:r>
            <a:r>
              <a:rPr lang="de-CH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br>
              <a:rPr lang="de-CH" sz="32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18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Calibri" pitchFamily="34" charset="0"/>
              </a:rPr>
            </a:br>
            <a:endParaRPr lang="en-GB" sz="3200" dirty="0">
              <a:solidFill>
                <a:schemeClr val="tx1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593726" y="291042"/>
            <a:ext cx="49434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Conditional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nature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of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the</a:t>
            </a:r>
            <a:r>
              <a:rPr lang="de-CH" b="1" dirty="0">
                <a:latin typeface="Calibri" pitchFamily="34" charset="0"/>
              </a:rPr>
              <a:t> 2 </a:t>
            </a:r>
            <a:r>
              <a:rPr lang="de-CH" b="1" dirty="0" err="1">
                <a:latin typeface="Calibri" pitchFamily="34" charset="0"/>
              </a:rPr>
              <a:t>processes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1747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1748" name="Text Box 19"/>
          <p:cNvSpPr txBox="1">
            <a:spLocks noChangeArrowheads="1"/>
          </p:cNvSpPr>
          <p:nvPr/>
        </p:nvSpPr>
        <p:spPr bwMode="auto">
          <a:xfrm>
            <a:off x="532131" y="1344348"/>
            <a:ext cx="806567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1749" name="Oval 20"/>
          <p:cNvSpPr>
            <a:spLocks noChangeArrowheads="1"/>
          </p:cNvSpPr>
          <p:nvPr/>
        </p:nvSpPr>
        <p:spPr bwMode="auto">
          <a:xfrm>
            <a:off x="22764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0" name="Oval 21"/>
          <p:cNvSpPr>
            <a:spLocks noChangeArrowheads="1"/>
          </p:cNvSpPr>
          <p:nvPr/>
        </p:nvSpPr>
        <p:spPr bwMode="auto">
          <a:xfrm>
            <a:off x="31242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1" name="Oval 22"/>
          <p:cNvSpPr>
            <a:spLocks noChangeArrowheads="1"/>
          </p:cNvSpPr>
          <p:nvPr/>
        </p:nvSpPr>
        <p:spPr bwMode="auto">
          <a:xfrm>
            <a:off x="39243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2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3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4" name="Oval 25"/>
          <p:cNvSpPr>
            <a:spLocks noChangeArrowheads="1"/>
          </p:cNvSpPr>
          <p:nvPr/>
        </p:nvSpPr>
        <p:spPr bwMode="auto">
          <a:xfrm>
            <a:off x="6486526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5" name="Oval 27"/>
          <p:cNvSpPr>
            <a:spLocks noChangeArrowheads="1"/>
          </p:cNvSpPr>
          <p:nvPr/>
        </p:nvSpPr>
        <p:spPr bwMode="auto">
          <a:xfrm>
            <a:off x="7359651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6" name="Oval 28"/>
          <p:cNvSpPr>
            <a:spLocks noChangeArrowheads="1"/>
          </p:cNvSpPr>
          <p:nvPr/>
        </p:nvSpPr>
        <p:spPr bwMode="auto">
          <a:xfrm>
            <a:off x="8234363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1757" name="AutoShape 29"/>
          <p:cNvCxnSpPr>
            <a:cxnSpLocks noChangeShapeType="1"/>
            <a:stCxn id="31749" idx="5"/>
            <a:endCxn id="31750" idx="2"/>
          </p:cNvCxnSpPr>
          <p:nvPr/>
        </p:nvCxnSpPr>
        <p:spPr bwMode="auto">
          <a:xfrm>
            <a:off x="2553027" y="1689426"/>
            <a:ext cx="571174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8" name="AutoShape 30"/>
          <p:cNvCxnSpPr>
            <a:cxnSpLocks noChangeShapeType="1"/>
            <a:stCxn id="31750" idx="6"/>
            <a:endCxn id="31751" idx="2"/>
          </p:cNvCxnSpPr>
          <p:nvPr/>
        </p:nvCxnSpPr>
        <p:spPr bwMode="auto">
          <a:xfrm>
            <a:off x="3448201" y="2061709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9" name="AutoShape 31"/>
          <p:cNvCxnSpPr>
            <a:cxnSpLocks noChangeShapeType="1"/>
            <a:stCxn id="31751" idx="7"/>
            <a:endCxn id="31752" idx="2"/>
          </p:cNvCxnSpPr>
          <p:nvPr/>
        </p:nvCxnSpPr>
        <p:spPr bwMode="auto">
          <a:xfrm flipV="1">
            <a:off x="4200852" y="1574875"/>
            <a:ext cx="556886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0" name="AutoShape 32"/>
          <p:cNvCxnSpPr>
            <a:cxnSpLocks noChangeShapeType="1"/>
            <a:stCxn id="31752" idx="6"/>
            <a:endCxn id="31753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1" name="AutoShape 33"/>
          <p:cNvCxnSpPr>
            <a:cxnSpLocks noChangeShapeType="1"/>
            <a:stCxn id="31753" idx="5"/>
            <a:endCxn id="31754" idx="1"/>
          </p:cNvCxnSpPr>
          <p:nvPr/>
        </p:nvCxnSpPr>
        <p:spPr bwMode="auto">
          <a:xfrm>
            <a:off x="5918527" y="1689426"/>
            <a:ext cx="615448" cy="73927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2" name="AutoShape 34"/>
          <p:cNvCxnSpPr>
            <a:cxnSpLocks noChangeShapeType="1"/>
            <a:stCxn id="31754" idx="6"/>
            <a:endCxn id="31755" idx="2"/>
          </p:cNvCxnSpPr>
          <p:nvPr/>
        </p:nvCxnSpPr>
        <p:spPr bwMode="auto">
          <a:xfrm>
            <a:off x="6810526" y="2543250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3" name="AutoShape 35"/>
          <p:cNvCxnSpPr>
            <a:cxnSpLocks noChangeShapeType="1"/>
            <a:stCxn id="31755" idx="6"/>
            <a:endCxn id="31756" idx="2"/>
          </p:cNvCxnSpPr>
          <p:nvPr/>
        </p:nvCxnSpPr>
        <p:spPr bwMode="auto">
          <a:xfrm>
            <a:off x="7683651" y="2543250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764" name="Group 41"/>
          <p:cNvGrpSpPr>
            <a:grpSpLocks/>
          </p:cNvGrpSpPr>
          <p:nvPr/>
        </p:nvGrpSpPr>
        <p:grpSpPr bwMode="auto">
          <a:xfrm>
            <a:off x="6049964" y="5111752"/>
            <a:ext cx="2541107" cy="576679"/>
            <a:chOff x="463550" y="5680075"/>
            <a:chExt cx="2541107" cy="692015"/>
          </a:xfrm>
        </p:grpSpPr>
        <p:sp>
          <p:nvSpPr>
            <p:cNvPr id="31787" name="Line 62"/>
            <p:cNvSpPr>
              <a:spLocks noChangeShapeType="1"/>
            </p:cNvSpPr>
            <p:nvPr/>
          </p:nvSpPr>
          <p:spPr bwMode="auto">
            <a:xfrm>
              <a:off x="463550" y="587057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88" name="Text Box 63"/>
            <p:cNvSpPr txBox="1">
              <a:spLocks noChangeArrowheads="1"/>
            </p:cNvSpPr>
            <p:nvPr/>
          </p:nvSpPr>
          <p:spPr bwMode="auto">
            <a:xfrm>
              <a:off x="1025525" y="5680075"/>
              <a:ext cx="1707903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Stochastic process</a:t>
              </a:r>
            </a:p>
          </p:txBody>
        </p:sp>
        <p:sp>
          <p:nvSpPr>
            <p:cNvPr id="31789" name="Line 64"/>
            <p:cNvSpPr>
              <a:spLocks noChangeShapeType="1"/>
            </p:cNvSpPr>
            <p:nvPr/>
          </p:nvSpPr>
          <p:spPr bwMode="auto">
            <a:xfrm>
              <a:off x="463550" y="615632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90" name="Text Box 65"/>
            <p:cNvSpPr txBox="1">
              <a:spLocks noChangeArrowheads="1"/>
            </p:cNvSpPr>
            <p:nvPr/>
          </p:nvSpPr>
          <p:spPr bwMode="auto">
            <a:xfrm>
              <a:off x="1025525" y="5965825"/>
              <a:ext cx="1979132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Deterministic process</a:t>
              </a:r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42914" y="1705927"/>
            <a:ext cx="8115301" cy="3764336"/>
            <a:chOff x="442914" y="1705927"/>
            <a:chExt cx="8115301" cy="3764336"/>
          </a:xfrm>
        </p:grpSpPr>
        <p:grpSp>
          <p:nvGrpSpPr>
            <p:cNvPr id="31766" name="Group 50"/>
            <p:cNvGrpSpPr>
              <a:grpSpLocks/>
            </p:cNvGrpSpPr>
            <p:nvPr/>
          </p:nvGrpSpPr>
          <p:grpSpPr bwMode="auto">
            <a:xfrm>
              <a:off x="442914" y="1713178"/>
              <a:ext cx="8115301" cy="3757085"/>
              <a:chOff x="279" y="1295"/>
              <a:chExt cx="5112" cy="2840"/>
            </a:xfrm>
          </p:grpSpPr>
          <p:grpSp>
            <p:nvGrpSpPr>
              <p:cNvPr id="31768" name="Group 49"/>
              <p:cNvGrpSpPr>
                <a:grpSpLocks/>
              </p:cNvGrpSpPr>
              <p:nvPr/>
            </p:nvGrpSpPr>
            <p:grpSpPr bwMode="auto">
              <a:xfrm>
                <a:off x="279" y="1295"/>
                <a:ext cx="5112" cy="2840"/>
                <a:chOff x="279" y="1295"/>
                <a:chExt cx="5112" cy="2840"/>
              </a:xfrm>
            </p:grpSpPr>
            <p:sp>
              <p:nvSpPr>
                <p:cNvPr id="31770" name="Rectangle 66"/>
                <p:cNvSpPr>
                  <a:spLocks noChangeArrowheads="1"/>
                </p:cNvSpPr>
                <p:nvPr/>
              </p:nvSpPr>
              <p:spPr bwMode="auto">
                <a:xfrm>
                  <a:off x="307" y="3367"/>
                  <a:ext cx="733" cy="248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CH">
                    <a:latin typeface="Calibri" pitchFamily="34" charset="0"/>
                  </a:endParaRPr>
                </a:p>
              </p:txBody>
            </p:sp>
            <p:sp>
              <p:nvSpPr>
                <p:cNvPr id="31771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279" y="3786"/>
                  <a:ext cx="1719" cy="3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/>
                  <a:r>
                    <a:rPr lang="de-CH" dirty="0">
                      <a:latin typeface="Calibri" pitchFamily="34" charset="0"/>
                    </a:rPr>
                    <a:t>Observation </a:t>
                  </a:r>
                  <a:r>
                    <a:rPr lang="de-CH" dirty="0" err="1">
                      <a:latin typeface="Calibri" pitchFamily="34" charset="0"/>
                    </a:rPr>
                    <a:t>process</a:t>
                  </a:r>
                  <a:endParaRPr lang="de-CH" dirty="0">
                    <a:latin typeface="Calibri" pitchFamily="34" charset="0"/>
                  </a:endParaRPr>
                </a:p>
              </p:txBody>
            </p:sp>
            <p:cxnSp>
              <p:nvCxnSpPr>
                <p:cNvPr id="31772" name="AutoShape 59"/>
                <p:cNvCxnSpPr>
                  <a:cxnSpLocks noChangeShapeType="1"/>
                  <a:stCxn id="31780" idx="0"/>
                  <a:endCxn id="31754" idx="4"/>
                </p:cNvCxnSpPr>
                <p:nvPr/>
              </p:nvCxnSpPr>
              <p:spPr bwMode="auto">
                <a:xfrm flipV="1">
                  <a:off x="4188" y="2045"/>
                  <a:ext cx="0" cy="1419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773" name="AutoShape 60"/>
                <p:cNvCxnSpPr>
                  <a:cxnSpLocks noChangeShapeType="1"/>
                  <a:stCxn id="31781" idx="0"/>
                  <a:endCxn id="31755" idx="4"/>
                </p:cNvCxnSpPr>
                <p:nvPr/>
              </p:nvCxnSpPr>
              <p:spPr bwMode="auto">
                <a:xfrm flipV="1">
                  <a:off x="4738" y="2045"/>
                  <a:ext cx="0" cy="1419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774" name="AutoShape 61"/>
                <p:cNvCxnSpPr>
                  <a:cxnSpLocks noChangeShapeType="1"/>
                  <a:stCxn id="31782" idx="0"/>
                  <a:endCxn id="31756" idx="4"/>
                </p:cNvCxnSpPr>
                <p:nvPr/>
              </p:nvCxnSpPr>
              <p:spPr bwMode="auto">
                <a:xfrm flipV="1">
                  <a:off x="5289" y="2045"/>
                  <a:ext cx="0" cy="1419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31775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292" y="2693"/>
                  <a:ext cx="748" cy="9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/>
                  <a:r>
                    <a:rPr lang="de-CH" sz="2000" b="1" dirty="0">
                      <a:solidFill>
                        <a:srgbClr val="FF0000"/>
                      </a:solidFill>
                      <a:latin typeface="Calibri" pitchFamily="34" charset="0"/>
                    </a:rPr>
                    <a:t>Seen </a:t>
                  </a:r>
                  <a:r>
                    <a:rPr lang="de-CH" sz="2000" b="1" dirty="0" err="1">
                      <a:solidFill>
                        <a:srgbClr val="FF0000"/>
                      </a:solidFill>
                      <a:latin typeface="Calibri" pitchFamily="34" charset="0"/>
                    </a:rPr>
                    <a:t>at</a:t>
                  </a:r>
                  <a:r>
                    <a:rPr lang="de-CH" sz="2000" b="1" dirty="0">
                      <a:solidFill>
                        <a:srgbClr val="FF0000"/>
                      </a:solidFill>
                      <a:latin typeface="Calibri" pitchFamily="34" charset="0"/>
                    </a:rPr>
                    <a:t> A</a:t>
                  </a:r>
                </a:p>
                <a:p>
                  <a:pPr eaLnBrk="1" hangingPunct="1"/>
                  <a:endParaRPr lang="de-CH" sz="800" b="1" dirty="0">
                    <a:solidFill>
                      <a:srgbClr val="FF0000"/>
                    </a:solidFill>
                    <a:latin typeface="Calibri" pitchFamily="34" charset="0"/>
                  </a:endParaRPr>
                </a:p>
                <a:p>
                  <a:pPr eaLnBrk="1" hangingPunct="1"/>
                  <a:r>
                    <a:rPr lang="de-CH" sz="2000" b="1" dirty="0">
                      <a:solidFill>
                        <a:srgbClr val="FF9900"/>
                      </a:solidFill>
                      <a:latin typeface="Calibri" pitchFamily="34" charset="0"/>
                    </a:rPr>
                    <a:t>Seen </a:t>
                  </a:r>
                  <a:r>
                    <a:rPr lang="de-CH" sz="2000" b="1" dirty="0" err="1">
                      <a:solidFill>
                        <a:srgbClr val="FF9900"/>
                      </a:solidFill>
                      <a:latin typeface="Calibri" pitchFamily="34" charset="0"/>
                    </a:rPr>
                    <a:t>at</a:t>
                  </a:r>
                  <a:r>
                    <a:rPr lang="de-CH" sz="2000" b="1" dirty="0">
                      <a:solidFill>
                        <a:srgbClr val="FF9900"/>
                      </a:solidFill>
                      <a:latin typeface="Calibri" pitchFamily="34" charset="0"/>
                    </a:rPr>
                    <a:t> B</a:t>
                  </a:r>
                </a:p>
                <a:p>
                  <a:pPr eaLnBrk="1" hangingPunct="1"/>
                  <a:endParaRPr lang="de-CH" sz="800" dirty="0">
                    <a:latin typeface="Calibri" pitchFamily="34" charset="0"/>
                  </a:endParaRPr>
                </a:p>
                <a:p>
                  <a:pPr eaLnBrk="1" hangingPunct="1"/>
                  <a:r>
                    <a:rPr lang="de-CH" sz="2000" b="1" dirty="0">
                      <a:latin typeface="Calibri" pitchFamily="34" charset="0"/>
                    </a:rPr>
                    <a:t>Not </a:t>
                  </a:r>
                  <a:r>
                    <a:rPr lang="de-CH" sz="2000" b="1" dirty="0" err="1">
                      <a:latin typeface="Calibri" pitchFamily="34" charset="0"/>
                    </a:rPr>
                    <a:t>seen</a:t>
                  </a:r>
                  <a:endParaRPr lang="de-CH" sz="2000" b="1" dirty="0">
                    <a:latin typeface="Calibri" pitchFamily="34" charset="0"/>
                  </a:endParaRPr>
                </a:p>
              </p:txBody>
            </p:sp>
            <p:sp>
              <p:nvSpPr>
                <p:cNvPr id="31776" name="Oval 40"/>
                <p:cNvSpPr>
                  <a:spLocks noChangeArrowheads="1"/>
                </p:cNvSpPr>
                <p:nvPr/>
              </p:nvSpPr>
              <p:spPr bwMode="auto">
                <a:xfrm>
                  <a:off x="1968" y="3096"/>
                  <a:ext cx="204" cy="245"/>
                </a:xfrm>
                <a:prstGeom prst="ellipse">
                  <a:avLst/>
                </a:prstGeom>
                <a:solidFill>
                  <a:srgbClr val="FF9900"/>
                </a:solidFill>
                <a:ln w="9525">
                  <a:solidFill>
                    <a:srgbClr val="FF99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777" name="Oval 41"/>
                <p:cNvSpPr>
                  <a:spLocks noChangeArrowheads="1"/>
                </p:cNvSpPr>
                <p:nvPr/>
              </p:nvSpPr>
              <p:spPr bwMode="auto">
                <a:xfrm>
                  <a:off x="2472" y="3464"/>
                  <a:ext cx="204" cy="245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778" name="Oval 42"/>
                <p:cNvSpPr>
                  <a:spLocks noChangeArrowheads="1"/>
                </p:cNvSpPr>
                <p:nvPr/>
              </p:nvSpPr>
              <p:spPr bwMode="auto">
                <a:xfrm>
                  <a:off x="2997" y="2728"/>
                  <a:ext cx="204" cy="24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779" name="Oval 43"/>
                <p:cNvSpPr>
                  <a:spLocks noChangeArrowheads="1"/>
                </p:cNvSpPr>
                <p:nvPr/>
              </p:nvSpPr>
              <p:spPr bwMode="auto">
                <a:xfrm>
                  <a:off x="3554" y="3464"/>
                  <a:ext cx="204" cy="245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780" name="Oval 44"/>
                <p:cNvSpPr>
                  <a:spLocks noChangeArrowheads="1"/>
                </p:cNvSpPr>
                <p:nvPr/>
              </p:nvSpPr>
              <p:spPr bwMode="auto">
                <a:xfrm>
                  <a:off x="4086" y="3464"/>
                  <a:ext cx="204" cy="245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781" name="Oval 45"/>
                <p:cNvSpPr>
                  <a:spLocks noChangeArrowheads="1"/>
                </p:cNvSpPr>
                <p:nvPr/>
              </p:nvSpPr>
              <p:spPr bwMode="auto">
                <a:xfrm>
                  <a:off x="4636" y="3464"/>
                  <a:ext cx="204" cy="245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782" name="Oval 46"/>
                <p:cNvSpPr>
                  <a:spLocks noChangeArrowheads="1"/>
                </p:cNvSpPr>
                <p:nvPr/>
              </p:nvSpPr>
              <p:spPr bwMode="auto">
                <a:xfrm>
                  <a:off x="5187" y="3464"/>
                  <a:ext cx="204" cy="245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cxnSp>
              <p:nvCxnSpPr>
                <p:cNvPr id="31783" name="Straight Arrow Connector 48"/>
                <p:cNvCxnSpPr>
                  <a:cxnSpLocks noChangeShapeType="1"/>
                  <a:stCxn id="31777" idx="0"/>
                  <a:endCxn id="31751" idx="4"/>
                </p:cNvCxnSpPr>
                <p:nvPr/>
              </p:nvCxnSpPr>
              <p:spPr bwMode="auto">
                <a:xfrm flipV="1">
                  <a:off x="2574" y="1681"/>
                  <a:ext cx="0" cy="1783"/>
                </a:xfrm>
                <a:prstGeom prst="straightConnector1">
                  <a:avLst/>
                </a:prstGeom>
                <a:noFill/>
                <a:ln w="28575" algn="ctr">
                  <a:solidFill>
                    <a:srgbClr val="000000"/>
                  </a:solidFill>
                  <a:prstDash val="dash"/>
                  <a:round/>
                  <a:headEnd type="triangle" w="med" len="med"/>
                  <a:tailEnd/>
                </a:ln>
                <a:effectLst>
                  <a:outerShdw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784" name="Straight Arrow Connector 55"/>
                <p:cNvCxnSpPr>
                  <a:cxnSpLocks noChangeShapeType="1"/>
                </p:cNvCxnSpPr>
                <p:nvPr/>
              </p:nvCxnSpPr>
              <p:spPr bwMode="auto">
                <a:xfrm flipV="1">
                  <a:off x="3656" y="1295"/>
                  <a:ext cx="0" cy="2151"/>
                </a:xfrm>
                <a:prstGeom prst="straightConnector1">
                  <a:avLst/>
                </a:prstGeom>
                <a:noFill/>
                <a:ln w="28575" algn="ctr">
                  <a:solidFill>
                    <a:srgbClr val="000000"/>
                  </a:solidFill>
                  <a:prstDash val="dash"/>
                  <a:round/>
                  <a:headEnd type="triangle" w="med" len="med"/>
                  <a:tailEnd/>
                </a:ln>
                <a:effectLst>
                  <a:outerShdw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785" name="Straight Arrow Connector 64"/>
                <p:cNvCxnSpPr>
                  <a:cxnSpLocks noChangeShapeType="1"/>
                  <a:stCxn id="31778" idx="0"/>
                  <a:endCxn id="31752" idx="4"/>
                </p:cNvCxnSpPr>
                <p:nvPr/>
              </p:nvCxnSpPr>
              <p:spPr bwMode="auto">
                <a:xfrm flipV="1">
                  <a:off x="3099" y="1313"/>
                  <a:ext cx="0" cy="1415"/>
                </a:xfrm>
                <a:prstGeom prst="straightConnector1">
                  <a:avLst/>
                </a:prstGeom>
                <a:noFill/>
                <a:ln w="28575" algn="ctr">
                  <a:solidFill>
                    <a:srgbClr val="000000"/>
                  </a:solidFill>
                  <a:prstDash val="dash"/>
                  <a:round/>
                  <a:headEnd type="triangle" w="med" len="med"/>
                  <a:tailEnd/>
                </a:ln>
                <a:effectLst>
                  <a:outerShdw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786" name="Straight Arrow Connector 68"/>
                <p:cNvCxnSpPr>
                  <a:cxnSpLocks noChangeShapeType="1"/>
                  <a:stCxn id="31776" idx="0"/>
                  <a:endCxn id="31750" idx="4"/>
                </p:cNvCxnSpPr>
                <p:nvPr/>
              </p:nvCxnSpPr>
              <p:spPr bwMode="auto">
                <a:xfrm flipV="1">
                  <a:off x="2070" y="1681"/>
                  <a:ext cx="0" cy="1415"/>
                </a:xfrm>
                <a:prstGeom prst="straightConnector1">
                  <a:avLst/>
                </a:prstGeom>
                <a:noFill/>
                <a:ln w="28575" algn="ctr">
                  <a:solidFill>
                    <a:srgbClr val="000000"/>
                  </a:solidFill>
                  <a:prstDash val="dash"/>
                  <a:round/>
                  <a:headEnd type="triangle" w="med" len="med"/>
                  <a:tailEnd/>
                </a:ln>
                <a:effectLst>
                  <a:outerShdw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31769" name="Oval 42"/>
              <p:cNvSpPr>
                <a:spLocks noChangeArrowheads="1"/>
              </p:cNvSpPr>
              <p:nvPr/>
            </p:nvSpPr>
            <p:spPr bwMode="auto">
              <a:xfrm>
                <a:off x="1425" y="2746"/>
                <a:ext cx="204" cy="2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CH"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</p:grpSp>
        <p:cxnSp>
          <p:nvCxnSpPr>
            <p:cNvPr id="31767" name="AutoShape 59"/>
            <p:cNvCxnSpPr>
              <a:cxnSpLocks noChangeShapeType="1"/>
            </p:cNvCxnSpPr>
            <p:nvPr/>
          </p:nvCxnSpPr>
          <p:spPr bwMode="auto">
            <a:xfrm flipV="1">
              <a:off x="2438401" y="1705927"/>
              <a:ext cx="0" cy="192749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83861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9"/>
          <p:cNvSpPr txBox="1">
            <a:spLocks noChangeArrowheads="1"/>
          </p:cNvSpPr>
          <p:nvPr/>
        </p:nvSpPr>
        <p:spPr bwMode="auto">
          <a:xfrm>
            <a:off x="471489" y="349250"/>
            <a:ext cx="18342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i="1">
                <a:solidFill>
                  <a:srgbClr val="3333CC"/>
                </a:solidFill>
                <a:latin typeface="Calibri" pitchFamily="34" charset="0"/>
              </a:rPr>
              <a:t>State process</a:t>
            </a:r>
          </a:p>
        </p:txBody>
      </p:sp>
      <p:graphicFrame>
        <p:nvGraphicFramePr>
          <p:cNvPr id="3277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07129"/>
              </p:ext>
            </p:extLst>
          </p:nvPr>
        </p:nvGraphicFramePr>
        <p:xfrm>
          <a:off x="4156121" y="1436687"/>
          <a:ext cx="2400509" cy="96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29" name="Equation" r:id="rId4" imgW="1765080" imgH="711000" progId="Equation.DSMT4">
                  <p:embed/>
                </p:oleObj>
              </mc:Choice>
              <mc:Fallback>
                <p:oleObj name="Equation" r:id="rId4" imgW="1765080" imgH="7110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121" y="1436687"/>
                        <a:ext cx="2400509" cy="96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TextBox 10"/>
          <p:cNvSpPr txBox="1">
            <a:spLocks noChangeArrowheads="1"/>
          </p:cNvSpPr>
          <p:nvPr/>
        </p:nvSpPr>
        <p:spPr bwMode="auto">
          <a:xfrm>
            <a:off x="3210244" y="1417056"/>
            <a:ext cx="66204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A</a:t>
            </a:r>
          </a:p>
          <a:p>
            <a:pPr eaLnBrk="1" hangingPunct="1">
              <a:spcBef>
                <a:spcPts val="6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B</a:t>
            </a:r>
          </a:p>
          <a:p>
            <a:pPr eaLnBrk="1" hangingPunct="1">
              <a:spcBef>
                <a:spcPts val="6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600" i="1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2773" name="TextBox 13"/>
          <p:cNvSpPr txBox="1">
            <a:spLocks noChangeArrowheads="1"/>
          </p:cNvSpPr>
          <p:nvPr/>
        </p:nvSpPr>
        <p:spPr bwMode="auto">
          <a:xfrm rot="5400000">
            <a:off x="4852524" y="103039"/>
            <a:ext cx="641009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>
              <a:spcBef>
                <a:spcPts val="24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6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2400"/>
              </a:spcBef>
            </a:pPr>
            <a:endParaRPr lang="de-CH" sz="16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24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B</a:t>
            </a:r>
          </a:p>
          <a:p>
            <a:pPr algn="r" eaLnBrk="1" hangingPunct="1">
              <a:spcBef>
                <a:spcPts val="24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A</a:t>
            </a:r>
          </a:p>
        </p:txBody>
      </p:sp>
      <p:sp>
        <p:nvSpPr>
          <p:cNvPr id="32774" name="TextBox 9"/>
          <p:cNvSpPr txBox="1">
            <a:spLocks noChangeArrowheads="1"/>
          </p:cNvSpPr>
          <p:nvPr/>
        </p:nvSpPr>
        <p:spPr bwMode="auto">
          <a:xfrm>
            <a:off x="1011239" y="1736990"/>
            <a:ext cx="16105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32775" name="TextBox 11"/>
          <p:cNvSpPr txBox="1">
            <a:spLocks noChangeArrowheads="1"/>
          </p:cNvSpPr>
          <p:nvPr/>
        </p:nvSpPr>
        <p:spPr bwMode="auto">
          <a:xfrm>
            <a:off x="4264025" y="418042"/>
            <a:ext cx="1842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  <a:r>
              <a:rPr lang="de-CH" sz="180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sp>
        <p:nvSpPr>
          <p:cNvPr id="8" name="Text Box 18">
            <a:extLst>
              <a:ext uri="{FF2B5EF4-FFF2-40B4-BE49-F238E27FC236}">
                <a16:creationId xmlns:a16="http://schemas.microsoft.com/office/drawing/2014/main" id="{D1354172-7DDA-A945-8BB7-29664C62C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723" y="3127961"/>
            <a:ext cx="8507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eaLnBrk="1" hangingPunct="1">
              <a:spcBef>
                <a:spcPts val="1500"/>
              </a:spcBef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</a:t>
            </a:r>
            <a:r>
              <a:rPr lang="de-CH" sz="2000" baseline="-25000" dirty="0" err="1">
                <a:latin typeface="Calibri" pitchFamily="34" charset="0"/>
                <a:sym typeface="Symbol" pitchFamily="18" charset="2"/>
              </a:rPr>
              <a:t>xy,t</a:t>
            </a:r>
            <a:r>
              <a:rPr lang="de-CH" sz="2000" baseline="-25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y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+1, </a:t>
            </a:r>
            <a:r>
              <a:rPr lang="de-CH" sz="2000" dirty="0" err="1">
                <a:latin typeface="Calibri" pitchFamily="34" charset="0"/>
              </a:rPr>
              <a:t>given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presence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x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9"/>
          <p:cNvSpPr txBox="1">
            <a:spLocks noChangeArrowheads="1"/>
          </p:cNvSpPr>
          <p:nvPr/>
        </p:nvSpPr>
        <p:spPr bwMode="auto">
          <a:xfrm>
            <a:off x="471489" y="349250"/>
            <a:ext cx="18342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i="1">
                <a:solidFill>
                  <a:srgbClr val="3333CC"/>
                </a:solidFill>
                <a:latin typeface="Calibri" pitchFamily="34" charset="0"/>
              </a:rPr>
              <a:t>State process</a:t>
            </a:r>
          </a:p>
        </p:txBody>
      </p:sp>
      <p:graphicFrame>
        <p:nvGraphicFramePr>
          <p:cNvPr id="32771" name="Object 20"/>
          <p:cNvGraphicFramePr>
            <a:graphicFrameLocks noChangeAspect="1"/>
          </p:cNvGraphicFramePr>
          <p:nvPr/>
        </p:nvGraphicFramePr>
        <p:xfrm>
          <a:off x="4156121" y="1436687"/>
          <a:ext cx="2400509" cy="96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73" name="Equation" r:id="rId4" imgW="1765080" imgH="711000" progId="Equation.DSMT4">
                  <p:embed/>
                </p:oleObj>
              </mc:Choice>
              <mc:Fallback>
                <p:oleObj name="Equation" r:id="rId4" imgW="1765080" imgH="711000" progId="Equation.DSMT4">
                  <p:embed/>
                  <p:pic>
                    <p:nvPicPr>
                      <p:cNvPr id="3277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121" y="1436687"/>
                        <a:ext cx="2400509" cy="96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TextBox 10"/>
          <p:cNvSpPr txBox="1">
            <a:spLocks noChangeArrowheads="1"/>
          </p:cNvSpPr>
          <p:nvPr/>
        </p:nvSpPr>
        <p:spPr bwMode="auto">
          <a:xfrm>
            <a:off x="3210244" y="1417056"/>
            <a:ext cx="66204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A</a:t>
            </a:r>
          </a:p>
          <a:p>
            <a:pPr eaLnBrk="1" hangingPunct="1">
              <a:spcBef>
                <a:spcPts val="6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B</a:t>
            </a:r>
          </a:p>
          <a:p>
            <a:pPr eaLnBrk="1" hangingPunct="1">
              <a:spcBef>
                <a:spcPts val="6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600" i="1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2773" name="TextBox 13"/>
          <p:cNvSpPr txBox="1">
            <a:spLocks noChangeArrowheads="1"/>
          </p:cNvSpPr>
          <p:nvPr/>
        </p:nvSpPr>
        <p:spPr bwMode="auto">
          <a:xfrm rot="5400000">
            <a:off x="4852524" y="103039"/>
            <a:ext cx="641009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>
              <a:spcBef>
                <a:spcPts val="24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6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2400"/>
              </a:spcBef>
            </a:pPr>
            <a:endParaRPr lang="de-CH" sz="16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24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B</a:t>
            </a:r>
          </a:p>
          <a:p>
            <a:pPr algn="r" eaLnBrk="1" hangingPunct="1">
              <a:spcBef>
                <a:spcPts val="24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A</a:t>
            </a:r>
          </a:p>
        </p:txBody>
      </p:sp>
      <p:sp>
        <p:nvSpPr>
          <p:cNvPr id="32774" name="TextBox 9"/>
          <p:cNvSpPr txBox="1">
            <a:spLocks noChangeArrowheads="1"/>
          </p:cNvSpPr>
          <p:nvPr/>
        </p:nvSpPr>
        <p:spPr bwMode="auto">
          <a:xfrm>
            <a:off x="1011239" y="1736990"/>
            <a:ext cx="16105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32775" name="TextBox 11"/>
          <p:cNvSpPr txBox="1">
            <a:spLocks noChangeArrowheads="1"/>
          </p:cNvSpPr>
          <p:nvPr/>
        </p:nvSpPr>
        <p:spPr bwMode="auto">
          <a:xfrm>
            <a:off x="4264025" y="418042"/>
            <a:ext cx="1842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  <a:r>
              <a:rPr lang="de-CH" sz="180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87363" y="2745054"/>
            <a:ext cx="6038850" cy="2402416"/>
            <a:chOff x="307" y="2075"/>
            <a:chExt cx="3804" cy="1816"/>
          </a:xfrm>
        </p:grpSpPr>
        <p:sp>
          <p:nvSpPr>
            <p:cNvPr id="32777" name="Text Box 21"/>
            <p:cNvSpPr txBox="1">
              <a:spLocks noChangeArrowheads="1"/>
            </p:cNvSpPr>
            <p:nvPr/>
          </p:nvSpPr>
          <p:spPr bwMode="auto">
            <a:xfrm>
              <a:off x="307" y="2075"/>
              <a:ext cx="170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i="1">
                  <a:solidFill>
                    <a:srgbClr val="FF0000"/>
                  </a:solidFill>
                  <a:latin typeface="Calibri" pitchFamily="34" charset="0"/>
                </a:rPr>
                <a:t>Observation process</a:t>
              </a:r>
            </a:p>
          </p:txBody>
        </p:sp>
        <p:graphicFrame>
          <p:nvGraphicFramePr>
            <p:cNvPr id="32778" name="Object 22"/>
            <p:cNvGraphicFramePr>
              <a:graphicFrameLocks noChangeAspect="1"/>
            </p:cNvGraphicFramePr>
            <p:nvPr/>
          </p:nvGraphicFramePr>
          <p:xfrm>
            <a:off x="2869" y="3160"/>
            <a:ext cx="947" cy="7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274" name="Equation" r:id="rId6" imgW="1104840" imgH="711000" progId="Equation.DSMT4">
                    <p:embed/>
                  </p:oleObj>
                </mc:Choice>
                <mc:Fallback>
                  <p:oleObj name="Equation" r:id="rId6" imgW="1104840" imgH="711000" progId="Equation.DSMT4">
                    <p:embed/>
                    <p:pic>
                      <p:nvPicPr>
                        <p:cNvPr id="32778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69" y="3160"/>
                          <a:ext cx="947" cy="7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79" name="TextBox 14"/>
            <p:cNvSpPr txBox="1">
              <a:spLocks noChangeArrowheads="1"/>
            </p:cNvSpPr>
            <p:nvPr/>
          </p:nvSpPr>
          <p:spPr bwMode="auto">
            <a:xfrm>
              <a:off x="2275" y="3145"/>
              <a:ext cx="417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site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 A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site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 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dead</a:t>
              </a:r>
              <a:endParaRPr lang="de-CH" sz="1600" i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32780" name="TextBox 15"/>
            <p:cNvSpPr txBox="1">
              <a:spLocks noChangeArrowheads="1"/>
            </p:cNvSpPr>
            <p:nvPr/>
          </p:nvSpPr>
          <p:spPr bwMode="auto">
            <a:xfrm>
              <a:off x="1013" y="3387"/>
              <a:ext cx="101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FF0000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2781" name="TextBox 18"/>
            <p:cNvSpPr txBox="1">
              <a:spLocks noChangeArrowheads="1"/>
            </p:cNvSpPr>
            <p:nvPr/>
          </p:nvSpPr>
          <p:spPr bwMode="auto">
            <a:xfrm rot="5400000">
              <a:off x="2965" y="2333"/>
              <a:ext cx="730" cy="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2500"/>
                </a:spcBef>
              </a:pP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Not </a:t>
              </a: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endParaRPr lang="de-CH" sz="16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500"/>
                </a:spcBef>
              </a:pP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Seen </a:t>
              </a: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 B</a:t>
              </a:r>
            </a:p>
            <a:p>
              <a:pPr algn="r" eaLnBrk="1" hangingPunct="1">
                <a:spcBef>
                  <a:spcPts val="2500"/>
                </a:spcBef>
              </a:pP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Seen </a:t>
              </a: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 A</a:t>
              </a:r>
            </a:p>
          </p:txBody>
        </p:sp>
        <p:sp>
          <p:nvSpPr>
            <p:cNvPr id="32782" name="TextBox 19"/>
            <p:cNvSpPr txBox="1">
              <a:spLocks noChangeArrowheads="1"/>
            </p:cNvSpPr>
            <p:nvPr/>
          </p:nvSpPr>
          <p:spPr bwMode="auto">
            <a:xfrm>
              <a:off x="2683" y="2244"/>
              <a:ext cx="1428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FF0000"/>
                  </a:solidFill>
                  <a:latin typeface="Calibri" pitchFamily="34" charset="0"/>
                </a:rPr>
                <a:t>Observations at time t</a:t>
              </a:r>
              <a:endParaRPr lang="de-CH" sz="180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5836DB12-0F7D-574F-872F-28EBDD0A1B62}"/>
              </a:ext>
            </a:extLst>
          </p:cNvPr>
          <p:cNvSpPr txBox="1"/>
          <p:nvPr/>
        </p:nvSpPr>
        <p:spPr>
          <a:xfrm>
            <a:off x="4882256" y="5285582"/>
            <a:ext cx="4261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Calvert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et al. 2009; Servanty et al. 2010</a:t>
            </a:r>
          </a:p>
        </p:txBody>
      </p:sp>
    </p:spTree>
    <p:extLst>
      <p:ext uri="{BB962C8B-B14F-4D97-AF65-F5344CB8AC3E}">
        <p14:creationId xmlns:p14="http://schemas.microsoft.com/office/powerpoint/2010/main" val="2458667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3795" name="Text Box 19"/>
          <p:cNvSpPr txBox="1">
            <a:spLocks noChangeArrowheads="1"/>
          </p:cNvSpPr>
          <p:nvPr/>
        </p:nvSpPr>
        <p:spPr bwMode="auto">
          <a:xfrm>
            <a:off x="463551" y="1318948"/>
            <a:ext cx="80656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3796" name="Oval 20"/>
          <p:cNvSpPr>
            <a:spLocks noChangeArrowheads="1"/>
          </p:cNvSpPr>
          <p:nvPr/>
        </p:nvSpPr>
        <p:spPr bwMode="auto">
          <a:xfrm>
            <a:off x="2276476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3797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3798" name="AutoShape 29"/>
          <p:cNvCxnSpPr>
            <a:cxnSpLocks noChangeShapeType="1"/>
            <a:stCxn id="33796" idx="6"/>
            <a:endCxn id="33797" idx="2"/>
          </p:cNvCxnSpPr>
          <p:nvPr/>
        </p:nvCxnSpPr>
        <p:spPr bwMode="auto">
          <a:xfrm>
            <a:off x="2600476" y="1511375"/>
            <a:ext cx="523725" cy="48683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799" name="Oval 20"/>
          <p:cNvSpPr>
            <a:spLocks noChangeArrowheads="1"/>
          </p:cNvSpPr>
          <p:nvPr/>
        </p:nvSpPr>
        <p:spPr bwMode="auto">
          <a:xfrm>
            <a:off x="3124201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4" name="Oval 20"/>
          <p:cNvSpPr>
            <a:spLocks noChangeArrowheads="1"/>
          </p:cNvSpPr>
          <p:nvPr/>
        </p:nvSpPr>
        <p:spPr bwMode="auto">
          <a:xfrm>
            <a:off x="3124201" y="2340240"/>
            <a:ext cx="324000" cy="324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3802" name="AutoShape 29"/>
          <p:cNvCxnSpPr>
            <a:cxnSpLocks noChangeShapeType="1"/>
            <a:stCxn id="33796" idx="6"/>
            <a:endCxn id="33799" idx="2"/>
          </p:cNvCxnSpPr>
          <p:nvPr/>
        </p:nvCxnSpPr>
        <p:spPr bwMode="auto">
          <a:xfrm>
            <a:off x="2600476" y="1511375"/>
            <a:ext cx="5237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AutoShape 29"/>
          <p:cNvCxnSpPr>
            <a:cxnSpLocks noChangeShapeType="1"/>
            <a:stCxn id="33796" idx="6"/>
            <a:endCxn id="44" idx="1"/>
          </p:cNvCxnSpPr>
          <p:nvPr/>
        </p:nvCxnSpPr>
        <p:spPr bwMode="auto">
          <a:xfrm>
            <a:off x="2600476" y="1511375"/>
            <a:ext cx="571174" cy="87631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3795" name="Text Box 19"/>
          <p:cNvSpPr txBox="1">
            <a:spLocks noChangeArrowheads="1"/>
          </p:cNvSpPr>
          <p:nvPr/>
        </p:nvSpPr>
        <p:spPr bwMode="auto">
          <a:xfrm>
            <a:off x="463551" y="1318948"/>
            <a:ext cx="80656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3796" name="Oval 20"/>
          <p:cNvSpPr>
            <a:spLocks noChangeArrowheads="1"/>
          </p:cNvSpPr>
          <p:nvPr/>
        </p:nvSpPr>
        <p:spPr bwMode="auto">
          <a:xfrm>
            <a:off x="2276476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3797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3798" name="AutoShape 29"/>
          <p:cNvCxnSpPr>
            <a:cxnSpLocks noChangeShapeType="1"/>
            <a:stCxn id="33796" idx="6"/>
            <a:endCxn id="33797" idx="2"/>
          </p:cNvCxnSpPr>
          <p:nvPr/>
        </p:nvCxnSpPr>
        <p:spPr bwMode="auto">
          <a:xfrm>
            <a:off x="2600476" y="1511375"/>
            <a:ext cx="523725" cy="48683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799" name="Oval 20"/>
          <p:cNvSpPr>
            <a:spLocks noChangeArrowheads="1"/>
          </p:cNvSpPr>
          <p:nvPr/>
        </p:nvSpPr>
        <p:spPr bwMode="auto">
          <a:xfrm>
            <a:off x="3124201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4" name="Oval 20"/>
          <p:cNvSpPr>
            <a:spLocks noChangeArrowheads="1"/>
          </p:cNvSpPr>
          <p:nvPr/>
        </p:nvSpPr>
        <p:spPr bwMode="auto">
          <a:xfrm>
            <a:off x="3124201" y="2340240"/>
            <a:ext cx="324000" cy="324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949536" y="1807422"/>
            <a:ext cx="2539144" cy="317650"/>
          </a:xfrm>
          <a:prstGeom prst="roundRect">
            <a:avLst/>
          </a:prstGeom>
          <a:noFill/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33802" name="AutoShape 29"/>
          <p:cNvCxnSpPr>
            <a:cxnSpLocks noChangeShapeType="1"/>
            <a:stCxn id="33796" idx="6"/>
            <a:endCxn id="33799" idx="2"/>
          </p:cNvCxnSpPr>
          <p:nvPr/>
        </p:nvCxnSpPr>
        <p:spPr bwMode="auto">
          <a:xfrm>
            <a:off x="2600476" y="1511375"/>
            <a:ext cx="5237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AutoShape 29"/>
          <p:cNvCxnSpPr>
            <a:cxnSpLocks noChangeShapeType="1"/>
            <a:stCxn id="33796" idx="6"/>
            <a:endCxn id="44" idx="1"/>
          </p:cNvCxnSpPr>
          <p:nvPr/>
        </p:nvCxnSpPr>
        <p:spPr bwMode="auto">
          <a:xfrm>
            <a:off x="2600476" y="1511375"/>
            <a:ext cx="571174" cy="87631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4065588" y="728928"/>
            <a:ext cx="4341432" cy="2276997"/>
            <a:chOff x="4065588" y="873924"/>
            <a:chExt cx="4341432" cy="2732397"/>
          </a:xfrm>
        </p:grpSpPr>
        <p:grpSp>
          <p:nvGrpSpPr>
            <p:cNvPr id="33806" name="Group 63"/>
            <p:cNvGrpSpPr>
              <a:grpSpLocks/>
            </p:cNvGrpSpPr>
            <p:nvPr/>
          </p:nvGrpSpPr>
          <p:grpSpPr bwMode="auto">
            <a:xfrm>
              <a:off x="4581802" y="873924"/>
              <a:ext cx="3825218" cy="2732397"/>
              <a:chOff x="4162702" y="962824"/>
              <a:chExt cx="3825218" cy="2732397"/>
            </a:xfrm>
          </p:grpSpPr>
          <p:graphicFrame>
            <p:nvGraphicFramePr>
              <p:cNvPr id="33808" name="Object 20"/>
              <p:cNvGraphicFramePr>
                <a:graphicFrameLocks noChangeAspect="1"/>
              </p:cNvGraphicFramePr>
              <p:nvPr/>
            </p:nvGraphicFramePr>
            <p:xfrm>
              <a:off x="5587411" y="2259809"/>
              <a:ext cx="2400509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297" name="Equation" r:id="rId4" imgW="1765080" imgH="711000" progId="Equation.DSMT4">
                      <p:embed/>
                    </p:oleObj>
                  </mc:Choice>
                  <mc:Fallback>
                    <p:oleObj name="Equation" r:id="rId4" imgW="1765080" imgH="711000" progId="Equation.DSMT4">
                      <p:embed/>
                      <p:pic>
                        <p:nvPicPr>
                          <p:cNvPr id="33808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87411" y="2259809"/>
                            <a:ext cx="2400509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" name="TextBox 10"/>
              <p:cNvSpPr txBox="1">
                <a:spLocks noChangeArrowheads="1"/>
              </p:cNvSpPr>
              <p:nvPr/>
            </p:nvSpPr>
            <p:spPr bwMode="auto">
              <a:xfrm>
                <a:off x="4621213" y="2243937"/>
                <a:ext cx="640945" cy="11818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58" name="TextBox 13"/>
              <p:cNvSpPr txBox="1">
                <a:spLocks noChangeArrowheads="1"/>
              </p:cNvSpPr>
              <p:nvPr/>
            </p:nvSpPr>
            <p:spPr bwMode="auto">
              <a:xfrm rot="5400000">
                <a:off x="6250153" y="784877"/>
                <a:ext cx="769211" cy="2000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33811" name="TextBox 9"/>
              <p:cNvSpPr txBox="1">
                <a:spLocks noChangeArrowheads="1"/>
              </p:cNvSpPr>
              <p:nvPr/>
            </p:nvSpPr>
            <p:spPr bwMode="auto">
              <a:xfrm rot="16200000">
                <a:off x="3381065" y="2544252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3812" name="TextBox 11"/>
              <p:cNvSpPr txBox="1">
                <a:spLocks noChangeArrowheads="1"/>
              </p:cNvSpPr>
              <p:nvPr/>
            </p:nvSpPr>
            <p:spPr bwMode="auto">
              <a:xfrm>
                <a:off x="5743575" y="962824"/>
                <a:ext cx="1842940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  <a:r>
                  <a:rPr lang="de-CH" sz="1800">
                    <a:latin typeface="Calibri" pitchFamily="34" charset="0"/>
                  </a:rPr>
                  <a:t>+1</a:t>
                </a:r>
              </a:p>
            </p:txBody>
          </p:sp>
        </p:grpSp>
        <p:graphicFrame>
          <p:nvGraphicFramePr>
            <p:cNvPr id="33807" name="Object 5"/>
            <p:cNvGraphicFramePr>
              <a:graphicFrameLocks noChangeAspect="1"/>
            </p:cNvGraphicFramePr>
            <p:nvPr/>
          </p:nvGraphicFramePr>
          <p:xfrm>
            <a:off x="4065588" y="2476284"/>
            <a:ext cx="430090" cy="3049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298" name="Equation" r:id="rId6" imgW="279279" imgH="165028" progId="Equation.DSMT4">
                    <p:embed/>
                  </p:oleObj>
                </mc:Choice>
                <mc:Fallback>
                  <p:oleObj name="Equation" r:id="rId6" imgW="279279" imgH="165028" progId="Equation.DSMT4">
                    <p:embed/>
                    <p:pic>
                      <p:nvPicPr>
                        <p:cNvPr id="3380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5588" y="2476284"/>
                          <a:ext cx="430090" cy="3049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98028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3795" name="Text Box 19"/>
          <p:cNvSpPr txBox="1">
            <a:spLocks noChangeArrowheads="1"/>
          </p:cNvSpPr>
          <p:nvPr/>
        </p:nvSpPr>
        <p:spPr bwMode="auto">
          <a:xfrm>
            <a:off x="463551" y="1318948"/>
            <a:ext cx="80656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3796" name="Oval 20"/>
          <p:cNvSpPr>
            <a:spLocks noChangeArrowheads="1"/>
          </p:cNvSpPr>
          <p:nvPr/>
        </p:nvSpPr>
        <p:spPr bwMode="auto">
          <a:xfrm>
            <a:off x="2276476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3797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3798" name="AutoShape 29"/>
          <p:cNvCxnSpPr>
            <a:cxnSpLocks noChangeShapeType="1"/>
            <a:stCxn id="33796" idx="6"/>
            <a:endCxn id="33797" idx="2"/>
          </p:cNvCxnSpPr>
          <p:nvPr/>
        </p:nvCxnSpPr>
        <p:spPr bwMode="auto">
          <a:xfrm>
            <a:off x="2600476" y="1511375"/>
            <a:ext cx="523725" cy="48683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799" name="Oval 20"/>
          <p:cNvSpPr>
            <a:spLocks noChangeArrowheads="1"/>
          </p:cNvSpPr>
          <p:nvPr/>
        </p:nvSpPr>
        <p:spPr bwMode="auto">
          <a:xfrm>
            <a:off x="3124201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4" name="Oval 20"/>
          <p:cNvSpPr>
            <a:spLocks noChangeArrowheads="1"/>
          </p:cNvSpPr>
          <p:nvPr/>
        </p:nvSpPr>
        <p:spPr bwMode="auto">
          <a:xfrm>
            <a:off x="3124201" y="2340240"/>
            <a:ext cx="324000" cy="324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949536" y="1807422"/>
            <a:ext cx="2539144" cy="317650"/>
          </a:xfrm>
          <a:prstGeom prst="roundRect">
            <a:avLst/>
          </a:prstGeom>
          <a:noFill/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33802" name="AutoShape 29"/>
          <p:cNvCxnSpPr>
            <a:cxnSpLocks noChangeShapeType="1"/>
            <a:stCxn id="33796" idx="6"/>
            <a:endCxn id="33799" idx="2"/>
          </p:cNvCxnSpPr>
          <p:nvPr/>
        </p:nvCxnSpPr>
        <p:spPr bwMode="auto">
          <a:xfrm>
            <a:off x="2600476" y="1511375"/>
            <a:ext cx="5237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AutoShape 29"/>
          <p:cNvCxnSpPr>
            <a:cxnSpLocks noChangeShapeType="1"/>
            <a:stCxn id="33796" idx="6"/>
            <a:endCxn id="44" idx="1"/>
          </p:cNvCxnSpPr>
          <p:nvPr/>
        </p:nvCxnSpPr>
        <p:spPr bwMode="auto">
          <a:xfrm>
            <a:off x="2600476" y="1511375"/>
            <a:ext cx="571174" cy="87631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4065588" y="728928"/>
            <a:ext cx="4341432" cy="2276997"/>
            <a:chOff x="4065588" y="873924"/>
            <a:chExt cx="4341432" cy="2732397"/>
          </a:xfrm>
        </p:grpSpPr>
        <p:grpSp>
          <p:nvGrpSpPr>
            <p:cNvPr id="33806" name="Group 63"/>
            <p:cNvGrpSpPr>
              <a:grpSpLocks/>
            </p:cNvGrpSpPr>
            <p:nvPr/>
          </p:nvGrpSpPr>
          <p:grpSpPr bwMode="auto">
            <a:xfrm>
              <a:off x="4581802" y="873924"/>
              <a:ext cx="3825218" cy="2732397"/>
              <a:chOff x="4162702" y="962824"/>
              <a:chExt cx="3825218" cy="2732397"/>
            </a:xfrm>
          </p:grpSpPr>
          <p:graphicFrame>
            <p:nvGraphicFramePr>
              <p:cNvPr id="33808" name="Object 20"/>
              <p:cNvGraphicFramePr>
                <a:graphicFrameLocks noChangeAspect="1"/>
              </p:cNvGraphicFramePr>
              <p:nvPr/>
            </p:nvGraphicFramePr>
            <p:xfrm>
              <a:off x="5587411" y="2259809"/>
              <a:ext cx="2400509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9346" name="Equation" r:id="rId4" imgW="1765080" imgH="711000" progId="Equation.DSMT4">
                      <p:embed/>
                    </p:oleObj>
                  </mc:Choice>
                  <mc:Fallback>
                    <p:oleObj name="Equation" r:id="rId4" imgW="1765080" imgH="711000" progId="Equation.DSMT4">
                      <p:embed/>
                      <p:pic>
                        <p:nvPicPr>
                          <p:cNvPr id="33808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87411" y="2259809"/>
                            <a:ext cx="2400509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" name="TextBox 10"/>
              <p:cNvSpPr txBox="1">
                <a:spLocks noChangeArrowheads="1"/>
              </p:cNvSpPr>
              <p:nvPr/>
            </p:nvSpPr>
            <p:spPr bwMode="auto">
              <a:xfrm>
                <a:off x="4621213" y="2243937"/>
                <a:ext cx="640945" cy="11818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58" name="TextBox 13"/>
              <p:cNvSpPr txBox="1">
                <a:spLocks noChangeArrowheads="1"/>
              </p:cNvSpPr>
              <p:nvPr/>
            </p:nvSpPr>
            <p:spPr bwMode="auto">
              <a:xfrm rot="5400000">
                <a:off x="6250153" y="784877"/>
                <a:ext cx="769211" cy="2000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33811" name="TextBox 9"/>
              <p:cNvSpPr txBox="1">
                <a:spLocks noChangeArrowheads="1"/>
              </p:cNvSpPr>
              <p:nvPr/>
            </p:nvSpPr>
            <p:spPr bwMode="auto">
              <a:xfrm rot="16200000">
                <a:off x="3381065" y="2544252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3812" name="TextBox 11"/>
              <p:cNvSpPr txBox="1">
                <a:spLocks noChangeArrowheads="1"/>
              </p:cNvSpPr>
              <p:nvPr/>
            </p:nvSpPr>
            <p:spPr bwMode="auto">
              <a:xfrm>
                <a:off x="5743575" y="962824"/>
                <a:ext cx="1842940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  <a:r>
                  <a:rPr lang="de-CH" sz="1800">
                    <a:latin typeface="Calibri" pitchFamily="34" charset="0"/>
                  </a:rPr>
                  <a:t>+1</a:t>
                </a:r>
              </a:p>
            </p:txBody>
          </p:sp>
        </p:grpSp>
        <p:graphicFrame>
          <p:nvGraphicFramePr>
            <p:cNvPr id="33807" name="Object 5"/>
            <p:cNvGraphicFramePr>
              <a:graphicFrameLocks noChangeAspect="1"/>
            </p:cNvGraphicFramePr>
            <p:nvPr/>
          </p:nvGraphicFramePr>
          <p:xfrm>
            <a:off x="4065588" y="2476284"/>
            <a:ext cx="430090" cy="3049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347" name="Equation" r:id="rId6" imgW="279279" imgH="165028" progId="Equation.DSMT4">
                    <p:embed/>
                  </p:oleObj>
                </mc:Choice>
                <mc:Fallback>
                  <p:oleObj name="Equation" r:id="rId6" imgW="279279" imgH="165028" progId="Equation.DSMT4">
                    <p:embed/>
                    <p:pic>
                      <p:nvPicPr>
                        <p:cNvPr id="3380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5588" y="2476284"/>
                          <a:ext cx="430090" cy="3049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" name="Text Box 18">
            <a:extLst>
              <a:ext uri="{FF2B5EF4-FFF2-40B4-BE49-F238E27FC236}">
                <a16:creationId xmlns:a16="http://schemas.microsoft.com/office/drawing/2014/main" id="{7724B46B-CB06-724B-B996-BE77248C3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073" y="4701197"/>
            <a:ext cx="8507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eaLnBrk="1" hangingPunct="1">
              <a:spcBef>
                <a:spcPts val="1500"/>
              </a:spcBef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z</a:t>
            </a:r>
            <a:r>
              <a:rPr lang="de-CH" sz="2000" baseline="-25000" dirty="0">
                <a:latin typeface="Calibri" pitchFamily="34" charset="0"/>
                <a:sym typeface="Symbol" pitchFamily="18" charset="2"/>
              </a:rPr>
              <a:t>i,t+1 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individual </a:t>
            </a:r>
            <a:r>
              <a:rPr lang="de-CH" sz="2000" i="1" dirty="0">
                <a:latin typeface="Calibri" pitchFamily="34" charset="0"/>
              </a:rPr>
              <a:t>i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+1; </a:t>
            </a:r>
            <a:r>
              <a:rPr lang="de-CH" sz="2000" dirty="0" err="1">
                <a:latin typeface="Calibri" pitchFamily="34" charset="0"/>
              </a:rPr>
              <a:t>either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alive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site</a:t>
            </a:r>
            <a:r>
              <a:rPr lang="de-CH" sz="2000" dirty="0">
                <a:latin typeface="Calibri" pitchFamily="34" charset="0"/>
              </a:rPr>
              <a:t> A, in </a:t>
            </a:r>
            <a:r>
              <a:rPr lang="de-CH" sz="2000" dirty="0" err="1">
                <a:latin typeface="Calibri" pitchFamily="34" charset="0"/>
              </a:rPr>
              <a:t>site</a:t>
            </a:r>
            <a:r>
              <a:rPr lang="de-CH" sz="2000" dirty="0">
                <a:latin typeface="Calibri" pitchFamily="34" charset="0"/>
              </a:rPr>
              <a:t> B </a:t>
            </a:r>
            <a:r>
              <a:rPr lang="de-CH" sz="2000" dirty="0" err="1">
                <a:latin typeface="Calibri" pitchFamily="34" charset="0"/>
              </a:rPr>
              <a:t>or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dead</a:t>
            </a:r>
            <a:r>
              <a:rPr lang="de-CH" sz="2000" dirty="0">
                <a:latin typeface="Calibri" pitchFamily="34" charset="0"/>
              </a:rPr>
              <a:t>.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05869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3795" name="Text Box 19"/>
          <p:cNvSpPr txBox="1">
            <a:spLocks noChangeArrowheads="1"/>
          </p:cNvSpPr>
          <p:nvPr/>
        </p:nvSpPr>
        <p:spPr bwMode="auto">
          <a:xfrm>
            <a:off x="463551" y="1318948"/>
            <a:ext cx="80656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3796" name="Oval 20"/>
          <p:cNvSpPr>
            <a:spLocks noChangeArrowheads="1"/>
          </p:cNvSpPr>
          <p:nvPr/>
        </p:nvSpPr>
        <p:spPr bwMode="auto">
          <a:xfrm>
            <a:off x="2276476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3797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3798" name="AutoShape 29"/>
          <p:cNvCxnSpPr>
            <a:cxnSpLocks noChangeShapeType="1"/>
            <a:stCxn id="33796" idx="6"/>
            <a:endCxn id="33797" idx="2"/>
          </p:cNvCxnSpPr>
          <p:nvPr/>
        </p:nvCxnSpPr>
        <p:spPr bwMode="auto">
          <a:xfrm>
            <a:off x="2600476" y="1511375"/>
            <a:ext cx="523725" cy="48683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799" name="Oval 20"/>
          <p:cNvSpPr>
            <a:spLocks noChangeArrowheads="1"/>
          </p:cNvSpPr>
          <p:nvPr/>
        </p:nvSpPr>
        <p:spPr bwMode="auto">
          <a:xfrm>
            <a:off x="3124201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4" name="Oval 20"/>
          <p:cNvSpPr>
            <a:spLocks noChangeArrowheads="1"/>
          </p:cNvSpPr>
          <p:nvPr/>
        </p:nvSpPr>
        <p:spPr bwMode="auto">
          <a:xfrm>
            <a:off x="3124201" y="2340240"/>
            <a:ext cx="324000" cy="324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949536" y="1807422"/>
            <a:ext cx="2539144" cy="317650"/>
          </a:xfrm>
          <a:prstGeom prst="roundRect">
            <a:avLst/>
          </a:prstGeom>
          <a:noFill/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33802" name="AutoShape 29"/>
          <p:cNvCxnSpPr>
            <a:cxnSpLocks noChangeShapeType="1"/>
            <a:stCxn id="33796" idx="6"/>
            <a:endCxn id="33799" idx="2"/>
          </p:cNvCxnSpPr>
          <p:nvPr/>
        </p:nvCxnSpPr>
        <p:spPr bwMode="auto">
          <a:xfrm>
            <a:off x="2600476" y="1511375"/>
            <a:ext cx="5237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AutoShape 29"/>
          <p:cNvCxnSpPr>
            <a:cxnSpLocks noChangeShapeType="1"/>
            <a:stCxn id="33796" idx="6"/>
            <a:endCxn id="44" idx="1"/>
          </p:cNvCxnSpPr>
          <p:nvPr/>
        </p:nvCxnSpPr>
        <p:spPr bwMode="auto">
          <a:xfrm>
            <a:off x="2600476" y="1511375"/>
            <a:ext cx="571174" cy="87631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62"/>
          <p:cNvGrpSpPr>
            <a:grpSpLocks/>
          </p:cNvGrpSpPr>
          <p:nvPr/>
        </p:nvGrpSpPr>
        <p:grpSpPr bwMode="auto">
          <a:xfrm>
            <a:off x="787400" y="3513666"/>
            <a:ext cx="2202847" cy="859897"/>
            <a:chOff x="1017587" y="4084935"/>
            <a:chExt cx="2202352" cy="1032217"/>
          </a:xfrm>
        </p:grpSpPr>
        <p:graphicFrame>
          <p:nvGraphicFramePr>
            <p:cNvPr id="33813" name="Object 4"/>
            <p:cNvGraphicFramePr>
              <a:graphicFrameLocks noChangeAspect="1"/>
            </p:cNvGraphicFramePr>
            <p:nvPr/>
          </p:nvGraphicFramePr>
          <p:xfrm>
            <a:off x="1112499" y="4547368"/>
            <a:ext cx="1822040" cy="569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3730" name="Equation" r:id="rId4" imgW="1168200" imgH="304560" progId="Equation.DSMT4">
                    <p:embed/>
                  </p:oleObj>
                </mc:Choice>
                <mc:Fallback>
                  <p:oleObj name="Equation" r:id="rId4" imgW="1168200" imgH="304560" progId="Equation.DSMT4">
                    <p:embed/>
                    <p:pic>
                      <p:nvPicPr>
                        <p:cNvPr id="33813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2499" y="4547368"/>
                          <a:ext cx="1822040" cy="5697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14" name="Rectangle 61"/>
            <p:cNvSpPr>
              <a:spLocks noChangeArrowheads="1"/>
            </p:cNvSpPr>
            <p:nvPr/>
          </p:nvSpPr>
          <p:spPr bwMode="auto">
            <a:xfrm>
              <a:off x="1017587" y="4084935"/>
              <a:ext cx="2202352" cy="554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de-CH" i="1" dirty="0">
                  <a:latin typeface="Calibri" pitchFamily="34" charset="0"/>
                </a:rPr>
                <a:t>BUGS </a:t>
              </a:r>
              <a:r>
                <a:rPr lang="de-CH" i="1" dirty="0" err="1">
                  <a:latin typeface="Calibri" pitchFamily="34" charset="0"/>
                </a:rPr>
                <a:t>language</a:t>
              </a:r>
              <a:r>
                <a:rPr lang="de-CH" i="1" dirty="0">
                  <a:latin typeface="Calibri" pitchFamily="34" charset="0"/>
                </a:rPr>
                <a:t>:</a:t>
              </a:r>
            </a:p>
          </p:txBody>
        </p:sp>
      </p:grp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4065588" y="728928"/>
            <a:ext cx="4341432" cy="2276997"/>
            <a:chOff x="4065588" y="873924"/>
            <a:chExt cx="4341432" cy="2732397"/>
          </a:xfrm>
        </p:grpSpPr>
        <p:grpSp>
          <p:nvGrpSpPr>
            <p:cNvPr id="33806" name="Group 63"/>
            <p:cNvGrpSpPr>
              <a:grpSpLocks/>
            </p:cNvGrpSpPr>
            <p:nvPr/>
          </p:nvGrpSpPr>
          <p:grpSpPr bwMode="auto">
            <a:xfrm>
              <a:off x="4581802" y="873924"/>
              <a:ext cx="3825218" cy="2732397"/>
              <a:chOff x="4162702" y="962824"/>
              <a:chExt cx="3825218" cy="2732397"/>
            </a:xfrm>
          </p:grpSpPr>
          <p:graphicFrame>
            <p:nvGraphicFramePr>
              <p:cNvPr id="33808" name="Object 20"/>
              <p:cNvGraphicFramePr>
                <a:graphicFrameLocks noChangeAspect="1"/>
              </p:cNvGraphicFramePr>
              <p:nvPr/>
            </p:nvGraphicFramePr>
            <p:xfrm>
              <a:off x="5587411" y="2259809"/>
              <a:ext cx="2400509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3731" name="Equation" r:id="rId6" imgW="1765080" imgH="711000" progId="Equation.DSMT4">
                      <p:embed/>
                    </p:oleObj>
                  </mc:Choice>
                  <mc:Fallback>
                    <p:oleObj name="Equation" r:id="rId6" imgW="1765080" imgH="711000" progId="Equation.DSMT4">
                      <p:embed/>
                      <p:pic>
                        <p:nvPicPr>
                          <p:cNvPr id="33808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87411" y="2259809"/>
                            <a:ext cx="2400509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" name="TextBox 10"/>
              <p:cNvSpPr txBox="1">
                <a:spLocks noChangeArrowheads="1"/>
              </p:cNvSpPr>
              <p:nvPr/>
            </p:nvSpPr>
            <p:spPr bwMode="auto">
              <a:xfrm>
                <a:off x="4621213" y="2243937"/>
                <a:ext cx="640945" cy="11818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58" name="TextBox 13"/>
              <p:cNvSpPr txBox="1">
                <a:spLocks noChangeArrowheads="1"/>
              </p:cNvSpPr>
              <p:nvPr/>
            </p:nvSpPr>
            <p:spPr bwMode="auto">
              <a:xfrm rot="5400000">
                <a:off x="6250153" y="784877"/>
                <a:ext cx="769211" cy="2000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33811" name="TextBox 9"/>
              <p:cNvSpPr txBox="1">
                <a:spLocks noChangeArrowheads="1"/>
              </p:cNvSpPr>
              <p:nvPr/>
            </p:nvSpPr>
            <p:spPr bwMode="auto">
              <a:xfrm rot="16200000">
                <a:off x="3381065" y="2544252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3812" name="TextBox 11"/>
              <p:cNvSpPr txBox="1">
                <a:spLocks noChangeArrowheads="1"/>
              </p:cNvSpPr>
              <p:nvPr/>
            </p:nvSpPr>
            <p:spPr bwMode="auto">
              <a:xfrm>
                <a:off x="5743575" y="962824"/>
                <a:ext cx="1842940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  <a:r>
                  <a:rPr lang="de-CH" sz="1800">
                    <a:latin typeface="Calibri" pitchFamily="34" charset="0"/>
                  </a:rPr>
                  <a:t>+1</a:t>
                </a:r>
              </a:p>
            </p:txBody>
          </p:sp>
        </p:grpSp>
        <p:graphicFrame>
          <p:nvGraphicFramePr>
            <p:cNvPr id="33807" name="Object 5"/>
            <p:cNvGraphicFramePr>
              <a:graphicFrameLocks noChangeAspect="1"/>
            </p:cNvGraphicFramePr>
            <p:nvPr/>
          </p:nvGraphicFramePr>
          <p:xfrm>
            <a:off x="4065588" y="2476284"/>
            <a:ext cx="430090" cy="3049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3732" name="Equation" r:id="rId8" imgW="279279" imgH="165028" progId="Equation.DSMT4">
                    <p:embed/>
                  </p:oleObj>
                </mc:Choice>
                <mc:Fallback>
                  <p:oleObj name="Equation" r:id="rId8" imgW="279279" imgH="165028" progId="Equation.DSMT4">
                    <p:embed/>
                    <p:pic>
                      <p:nvPicPr>
                        <p:cNvPr id="3380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5588" y="2476284"/>
                          <a:ext cx="430090" cy="3049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" name="Text Box 18">
            <a:extLst>
              <a:ext uri="{FF2B5EF4-FFF2-40B4-BE49-F238E27FC236}">
                <a16:creationId xmlns:a16="http://schemas.microsoft.com/office/drawing/2014/main" id="{7724B46B-CB06-724B-B996-BE77248C3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073" y="4701197"/>
            <a:ext cx="8507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eaLnBrk="1" hangingPunct="1">
              <a:spcBef>
                <a:spcPts val="1500"/>
              </a:spcBef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z</a:t>
            </a:r>
            <a:r>
              <a:rPr lang="de-CH" sz="2000" baseline="-25000" dirty="0">
                <a:latin typeface="Calibri" pitchFamily="34" charset="0"/>
                <a:sym typeface="Symbol" pitchFamily="18" charset="2"/>
              </a:rPr>
              <a:t>i,t+1 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individual </a:t>
            </a:r>
            <a:r>
              <a:rPr lang="de-CH" sz="2000" i="1" dirty="0">
                <a:latin typeface="Calibri" pitchFamily="34" charset="0"/>
              </a:rPr>
              <a:t>i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+1; </a:t>
            </a:r>
            <a:r>
              <a:rPr lang="de-CH" sz="2000" dirty="0" err="1">
                <a:latin typeface="Calibri" pitchFamily="34" charset="0"/>
              </a:rPr>
              <a:t>either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alive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site</a:t>
            </a:r>
            <a:r>
              <a:rPr lang="de-CH" sz="2000" dirty="0">
                <a:latin typeface="Calibri" pitchFamily="34" charset="0"/>
              </a:rPr>
              <a:t> A, in </a:t>
            </a:r>
            <a:r>
              <a:rPr lang="de-CH" sz="2000" dirty="0" err="1">
                <a:latin typeface="Calibri" pitchFamily="34" charset="0"/>
              </a:rPr>
              <a:t>site</a:t>
            </a:r>
            <a:r>
              <a:rPr lang="de-CH" sz="2000" dirty="0">
                <a:latin typeface="Calibri" pitchFamily="34" charset="0"/>
              </a:rPr>
              <a:t> B </a:t>
            </a:r>
            <a:r>
              <a:rPr lang="de-CH" sz="2000" dirty="0" err="1">
                <a:latin typeface="Calibri" pitchFamily="34" charset="0"/>
              </a:rPr>
              <a:t>or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dead</a:t>
            </a:r>
            <a:r>
              <a:rPr lang="de-CH" sz="2000" dirty="0">
                <a:latin typeface="Calibri" pitchFamily="34" charset="0"/>
              </a:rPr>
              <a:t>.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90734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3795" name="Text Box 19"/>
          <p:cNvSpPr txBox="1">
            <a:spLocks noChangeArrowheads="1"/>
          </p:cNvSpPr>
          <p:nvPr/>
        </p:nvSpPr>
        <p:spPr bwMode="auto">
          <a:xfrm>
            <a:off x="463551" y="1318948"/>
            <a:ext cx="80656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3796" name="Oval 20"/>
          <p:cNvSpPr>
            <a:spLocks noChangeArrowheads="1"/>
          </p:cNvSpPr>
          <p:nvPr/>
        </p:nvSpPr>
        <p:spPr bwMode="auto">
          <a:xfrm>
            <a:off x="2276476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3797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3798" name="AutoShape 29"/>
          <p:cNvCxnSpPr>
            <a:cxnSpLocks noChangeShapeType="1"/>
            <a:stCxn id="33796" idx="6"/>
            <a:endCxn id="33797" idx="2"/>
          </p:cNvCxnSpPr>
          <p:nvPr/>
        </p:nvCxnSpPr>
        <p:spPr bwMode="auto">
          <a:xfrm>
            <a:off x="2600476" y="1511375"/>
            <a:ext cx="523725" cy="48683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799" name="Oval 20"/>
          <p:cNvSpPr>
            <a:spLocks noChangeArrowheads="1"/>
          </p:cNvSpPr>
          <p:nvPr/>
        </p:nvSpPr>
        <p:spPr bwMode="auto">
          <a:xfrm>
            <a:off x="3124201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4" name="Oval 20"/>
          <p:cNvSpPr>
            <a:spLocks noChangeArrowheads="1"/>
          </p:cNvSpPr>
          <p:nvPr/>
        </p:nvSpPr>
        <p:spPr bwMode="auto">
          <a:xfrm>
            <a:off x="3124201" y="2340240"/>
            <a:ext cx="324000" cy="324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949536" y="1807422"/>
            <a:ext cx="2539144" cy="317650"/>
          </a:xfrm>
          <a:prstGeom prst="roundRect">
            <a:avLst/>
          </a:prstGeom>
          <a:noFill/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33802" name="AutoShape 29"/>
          <p:cNvCxnSpPr>
            <a:cxnSpLocks noChangeShapeType="1"/>
            <a:stCxn id="33796" idx="6"/>
            <a:endCxn id="33799" idx="2"/>
          </p:cNvCxnSpPr>
          <p:nvPr/>
        </p:nvCxnSpPr>
        <p:spPr bwMode="auto">
          <a:xfrm>
            <a:off x="2600476" y="1511375"/>
            <a:ext cx="5237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AutoShape 29"/>
          <p:cNvCxnSpPr>
            <a:cxnSpLocks noChangeShapeType="1"/>
            <a:stCxn id="33796" idx="6"/>
            <a:endCxn id="44" idx="1"/>
          </p:cNvCxnSpPr>
          <p:nvPr/>
        </p:nvCxnSpPr>
        <p:spPr bwMode="auto">
          <a:xfrm>
            <a:off x="2600476" y="1511375"/>
            <a:ext cx="571174" cy="87631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62"/>
          <p:cNvGrpSpPr>
            <a:grpSpLocks/>
          </p:cNvGrpSpPr>
          <p:nvPr/>
        </p:nvGrpSpPr>
        <p:grpSpPr bwMode="auto">
          <a:xfrm>
            <a:off x="787400" y="3513666"/>
            <a:ext cx="2202847" cy="859897"/>
            <a:chOff x="1017587" y="4084935"/>
            <a:chExt cx="2202352" cy="1032217"/>
          </a:xfrm>
        </p:grpSpPr>
        <p:graphicFrame>
          <p:nvGraphicFramePr>
            <p:cNvPr id="33813" name="Object 4"/>
            <p:cNvGraphicFramePr>
              <a:graphicFrameLocks noChangeAspect="1"/>
            </p:cNvGraphicFramePr>
            <p:nvPr/>
          </p:nvGraphicFramePr>
          <p:xfrm>
            <a:off x="1112499" y="4547368"/>
            <a:ext cx="1822040" cy="569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2739" name="Equation" r:id="rId4" imgW="1168200" imgH="304560" progId="Equation.DSMT4">
                    <p:embed/>
                  </p:oleObj>
                </mc:Choice>
                <mc:Fallback>
                  <p:oleObj name="Equation" r:id="rId4" imgW="1168200" imgH="304560" progId="Equation.DSMT4">
                    <p:embed/>
                    <p:pic>
                      <p:nvPicPr>
                        <p:cNvPr id="33813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2499" y="4547368"/>
                          <a:ext cx="1822040" cy="5697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14" name="Rectangle 61"/>
            <p:cNvSpPr>
              <a:spLocks noChangeArrowheads="1"/>
            </p:cNvSpPr>
            <p:nvPr/>
          </p:nvSpPr>
          <p:spPr bwMode="auto">
            <a:xfrm>
              <a:off x="1017587" y="4084935"/>
              <a:ext cx="2202352" cy="554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de-CH" i="1" dirty="0">
                  <a:latin typeface="Calibri" pitchFamily="34" charset="0"/>
                </a:rPr>
                <a:t>BUGS </a:t>
              </a:r>
              <a:r>
                <a:rPr lang="de-CH" i="1" dirty="0" err="1">
                  <a:latin typeface="Calibri" pitchFamily="34" charset="0"/>
                </a:rPr>
                <a:t>language</a:t>
              </a:r>
              <a:r>
                <a:rPr lang="de-CH" i="1" dirty="0">
                  <a:latin typeface="Calibri" pitchFamily="34" charset="0"/>
                </a:rPr>
                <a:t>:</a:t>
              </a:r>
            </a:p>
          </p:txBody>
        </p:sp>
      </p:grp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4065588" y="728928"/>
            <a:ext cx="4341432" cy="2276997"/>
            <a:chOff x="4065588" y="873924"/>
            <a:chExt cx="4341432" cy="2732397"/>
          </a:xfrm>
        </p:grpSpPr>
        <p:grpSp>
          <p:nvGrpSpPr>
            <p:cNvPr id="33806" name="Group 63"/>
            <p:cNvGrpSpPr>
              <a:grpSpLocks/>
            </p:cNvGrpSpPr>
            <p:nvPr/>
          </p:nvGrpSpPr>
          <p:grpSpPr bwMode="auto">
            <a:xfrm>
              <a:off x="4581802" y="873924"/>
              <a:ext cx="3825218" cy="2732397"/>
              <a:chOff x="4162702" y="962824"/>
              <a:chExt cx="3825218" cy="2732397"/>
            </a:xfrm>
          </p:grpSpPr>
          <p:graphicFrame>
            <p:nvGraphicFramePr>
              <p:cNvPr id="33808" name="Object 20"/>
              <p:cNvGraphicFramePr>
                <a:graphicFrameLocks noChangeAspect="1"/>
              </p:cNvGraphicFramePr>
              <p:nvPr/>
            </p:nvGraphicFramePr>
            <p:xfrm>
              <a:off x="5587411" y="2259809"/>
              <a:ext cx="2400509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2740" name="Equation" r:id="rId6" imgW="1765080" imgH="711000" progId="Equation.DSMT4">
                      <p:embed/>
                    </p:oleObj>
                  </mc:Choice>
                  <mc:Fallback>
                    <p:oleObj name="Equation" r:id="rId6" imgW="1765080" imgH="711000" progId="Equation.DSMT4">
                      <p:embed/>
                      <p:pic>
                        <p:nvPicPr>
                          <p:cNvPr id="33808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87411" y="2259809"/>
                            <a:ext cx="2400509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" name="TextBox 10"/>
              <p:cNvSpPr txBox="1">
                <a:spLocks noChangeArrowheads="1"/>
              </p:cNvSpPr>
              <p:nvPr/>
            </p:nvSpPr>
            <p:spPr bwMode="auto">
              <a:xfrm>
                <a:off x="4621213" y="2243937"/>
                <a:ext cx="640945" cy="11818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58" name="TextBox 13"/>
              <p:cNvSpPr txBox="1">
                <a:spLocks noChangeArrowheads="1"/>
              </p:cNvSpPr>
              <p:nvPr/>
            </p:nvSpPr>
            <p:spPr bwMode="auto">
              <a:xfrm rot="5400000">
                <a:off x="6250153" y="784877"/>
                <a:ext cx="769211" cy="2000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33811" name="TextBox 9"/>
              <p:cNvSpPr txBox="1">
                <a:spLocks noChangeArrowheads="1"/>
              </p:cNvSpPr>
              <p:nvPr/>
            </p:nvSpPr>
            <p:spPr bwMode="auto">
              <a:xfrm rot="16200000">
                <a:off x="3381065" y="2544252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3812" name="TextBox 11"/>
              <p:cNvSpPr txBox="1">
                <a:spLocks noChangeArrowheads="1"/>
              </p:cNvSpPr>
              <p:nvPr/>
            </p:nvSpPr>
            <p:spPr bwMode="auto">
              <a:xfrm>
                <a:off x="5743575" y="962824"/>
                <a:ext cx="1842940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  <a:r>
                  <a:rPr lang="de-CH" sz="1800">
                    <a:latin typeface="Calibri" pitchFamily="34" charset="0"/>
                  </a:rPr>
                  <a:t>+1</a:t>
                </a:r>
              </a:p>
            </p:txBody>
          </p:sp>
        </p:grpSp>
        <p:graphicFrame>
          <p:nvGraphicFramePr>
            <p:cNvPr id="33807" name="Object 5"/>
            <p:cNvGraphicFramePr>
              <a:graphicFrameLocks noChangeAspect="1"/>
            </p:cNvGraphicFramePr>
            <p:nvPr/>
          </p:nvGraphicFramePr>
          <p:xfrm>
            <a:off x="4065588" y="2476284"/>
            <a:ext cx="430090" cy="3049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2741" name="Equation" r:id="rId8" imgW="279279" imgH="165028" progId="Equation.DSMT4">
                    <p:embed/>
                  </p:oleObj>
                </mc:Choice>
                <mc:Fallback>
                  <p:oleObj name="Equation" r:id="rId8" imgW="279279" imgH="165028" progId="Equation.DSMT4">
                    <p:embed/>
                    <p:pic>
                      <p:nvPicPr>
                        <p:cNvPr id="3380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5588" y="2476284"/>
                          <a:ext cx="430090" cy="3049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253FD8EB-CB15-9F4E-AA0E-D89AC48EEA6F}"/>
              </a:ext>
            </a:extLst>
          </p:cNvPr>
          <p:cNvSpPr txBox="1"/>
          <p:nvPr/>
        </p:nvSpPr>
        <p:spPr>
          <a:xfrm>
            <a:off x="495820" y="4643949"/>
            <a:ext cx="8152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dcat</a:t>
            </a:r>
            <a:r>
              <a:rPr lang="fr-FR" sz="2000" i="1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categorical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distribution = multinomial distribution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a single trial</a:t>
            </a:r>
          </a:p>
          <a:p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Takes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probabilities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as argument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60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2728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Observation process</a:t>
            </a:r>
          </a:p>
        </p:txBody>
      </p:sp>
      <p:sp>
        <p:nvSpPr>
          <p:cNvPr id="34819" name="Text Box 19"/>
          <p:cNvSpPr txBox="1">
            <a:spLocks noChangeArrowheads="1"/>
          </p:cNvSpPr>
          <p:nvPr/>
        </p:nvSpPr>
        <p:spPr bwMode="auto">
          <a:xfrm>
            <a:off x="463551" y="1181788"/>
            <a:ext cx="808491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4820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3" name="Text Box 37"/>
          <p:cNvSpPr txBox="1">
            <a:spLocks noChangeArrowheads="1"/>
          </p:cNvSpPr>
          <p:nvPr/>
        </p:nvSpPr>
        <p:spPr bwMode="auto">
          <a:xfrm>
            <a:off x="463550" y="3562615"/>
            <a:ext cx="118737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 A</a:t>
            </a:r>
          </a:p>
          <a:p>
            <a:pPr eaLnBrk="1" hangingPunct="1"/>
            <a:endParaRPr lang="de-CH" sz="1200" b="1" dirty="0">
              <a:solidFill>
                <a:srgbClr val="FF0000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99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 B</a:t>
            </a:r>
          </a:p>
          <a:p>
            <a:pPr eaLnBrk="1" hangingPunct="1"/>
            <a:endParaRPr lang="de-CH" sz="1200" dirty="0"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Not </a:t>
            </a:r>
            <a:r>
              <a:rPr lang="de-CH" sz="2000" b="1" dirty="0" err="1">
                <a:latin typeface="Calibri" pitchFamily="34" charset="0"/>
              </a:rPr>
              <a:t>seen</a:t>
            </a:r>
            <a:endParaRPr lang="de-CH" sz="2000" b="1" dirty="0">
              <a:latin typeface="Calibri" pitchFamily="34" charset="0"/>
            </a:endParaRPr>
          </a:p>
        </p:txBody>
      </p:sp>
      <p:sp>
        <p:nvSpPr>
          <p:cNvPr id="34824" name="Oval 40"/>
          <p:cNvSpPr>
            <a:spLocks noChangeArrowheads="1"/>
          </p:cNvSpPr>
          <p:nvPr/>
        </p:nvSpPr>
        <p:spPr bwMode="auto">
          <a:xfrm>
            <a:off x="2959101" y="4095750"/>
            <a:ext cx="324000" cy="3240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5" name="Oval 41"/>
          <p:cNvSpPr>
            <a:spLocks noChangeArrowheads="1"/>
          </p:cNvSpPr>
          <p:nvPr/>
        </p:nvSpPr>
        <p:spPr bwMode="auto">
          <a:xfrm>
            <a:off x="3695701" y="4582584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6" name="Rectangle 66"/>
          <p:cNvSpPr>
            <a:spLocks noChangeArrowheads="1"/>
          </p:cNvSpPr>
          <p:nvPr/>
        </p:nvSpPr>
        <p:spPr bwMode="auto">
          <a:xfrm>
            <a:off x="511175" y="4581261"/>
            <a:ext cx="1139751" cy="32808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latin typeface="Calibri" pitchFamily="34" charset="0"/>
            </a:endParaRPr>
          </a:p>
        </p:txBody>
      </p:sp>
      <p:cxnSp>
        <p:nvCxnSpPr>
          <p:cNvPr id="34827" name="Straight Arrow Connector 38"/>
          <p:cNvCxnSpPr>
            <a:cxnSpLocks noChangeShapeType="1"/>
            <a:stCxn id="34820" idx="4"/>
            <a:endCxn id="34824" idx="0"/>
          </p:cNvCxnSpPr>
          <p:nvPr/>
        </p:nvCxnSpPr>
        <p:spPr bwMode="auto">
          <a:xfrm flipH="1">
            <a:off x="3121101" y="2160208"/>
            <a:ext cx="165100" cy="1935542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8" name="Straight Arrow Connector 44"/>
          <p:cNvCxnSpPr>
            <a:cxnSpLocks noChangeShapeType="1"/>
            <a:stCxn id="34820" idx="4"/>
            <a:endCxn id="34825" idx="0"/>
          </p:cNvCxnSpPr>
          <p:nvPr/>
        </p:nvCxnSpPr>
        <p:spPr bwMode="auto">
          <a:xfrm>
            <a:off x="3286201" y="2160208"/>
            <a:ext cx="571500" cy="2422376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9" name="Oval 41"/>
          <p:cNvSpPr>
            <a:spLocks noChangeArrowheads="1"/>
          </p:cNvSpPr>
          <p:nvPr/>
        </p:nvSpPr>
        <p:spPr bwMode="auto">
          <a:xfrm>
            <a:off x="2224088" y="3604949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4830" name="Straight Arrow Connector 68"/>
          <p:cNvCxnSpPr>
            <a:cxnSpLocks noChangeShapeType="1"/>
            <a:stCxn id="34820" idx="4"/>
            <a:endCxn id="34829" idx="0"/>
          </p:cNvCxnSpPr>
          <p:nvPr/>
        </p:nvCxnSpPr>
        <p:spPr bwMode="auto">
          <a:xfrm flipH="1">
            <a:off x="2386088" y="2160208"/>
            <a:ext cx="900113" cy="1444741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2728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Observation process</a:t>
            </a:r>
          </a:p>
        </p:txBody>
      </p:sp>
      <p:sp>
        <p:nvSpPr>
          <p:cNvPr id="34819" name="Text Box 19"/>
          <p:cNvSpPr txBox="1">
            <a:spLocks noChangeArrowheads="1"/>
          </p:cNvSpPr>
          <p:nvPr/>
        </p:nvSpPr>
        <p:spPr bwMode="auto">
          <a:xfrm>
            <a:off x="463551" y="1181788"/>
            <a:ext cx="808491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4820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205221" y="2507933"/>
            <a:ext cx="1660525" cy="2897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4823" name="Text Box 37"/>
          <p:cNvSpPr txBox="1">
            <a:spLocks noChangeArrowheads="1"/>
          </p:cNvSpPr>
          <p:nvPr/>
        </p:nvSpPr>
        <p:spPr bwMode="auto">
          <a:xfrm>
            <a:off x="463550" y="3562615"/>
            <a:ext cx="118737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 A</a:t>
            </a:r>
          </a:p>
          <a:p>
            <a:pPr eaLnBrk="1" hangingPunct="1"/>
            <a:endParaRPr lang="de-CH" sz="1200" b="1" dirty="0">
              <a:solidFill>
                <a:srgbClr val="FF0000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99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 B</a:t>
            </a:r>
          </a:p>
          <a:p>
            <a:pPr eaLnBrk="1" hangingPunct="1"/>
            <a:endParaRPr lang="de-CH" sz="1200" dirty="0"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Not </a:t>
            </a:r>
            <a:r>
              <a:rPr lang="de-CH" sz="2000" b="1" dirty="0" err="1">
                <a:latin typeface="Calibri" pitchFamily="34" charset="0"/>
              </a:rPr>
              <a:t>seen</a:t>
            </a:r>
            <a:endParaRPr lang="de-CH" sz="2000" b="1" dirty="0">
              <a:latin typeface="Calibri" pitchFamily="34" charset="0"/>
            </a:endParaRPr>
          </a:p>
        </p:txBody>
      </p:sp>
      <p:sp>
        <p:nvSpPr>
          <p:cNvPr id="34824" name="Oval 40"/>
          <p:cNvSpPr>
            <a:spLocks noChangeArrowheads="1"/>
          </p:cNvSpPr>
          <p:nvPr/>
        </p:nvSpPr>
        <p:spPr bwMode="auto">
          <a:xfrm>
            <a:off x="2959101" y="4095750"/>
            <a:ext cx="324000" cy="3240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5" name="Oval 41"/>
          <p:cNvSpPr>
            <a:spLocks noChangeArrowheads="1"/>
          </p:cNvSpPr>
          <p:nvPr/>
        </p:nvSpPr>
        <p:spPr bwMode="auto">
          <a:xfrm>
            <a:off x="3695701" y="4582584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6" name="Rectangle 66"/>
          <p:cNvSpPr>
            <a:spLocks noChangeArrowheads="1"/>
          </p:cNvSpPr>
          <p:nvPr/>
        </p:nvSpPr>
        <p:spPr bwMode="auto">
          <a:xfrm>
            <a:off x="511175" y="4581261"/>
            <a:ext cx="1139751" cy="32808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latin typeface="Calibri" pitchFamily="34" charset="0"/>
            </a:endParaRPr>
          </a:p>
        </p:txBody>
      </p:sp>
      <p:cxnSp>
        <p:nvCxnSpPr>
          <p:cNvPr id="34827" name="Straight Arrow Connector 38"/>
          <p:cNvCxnSpPr>
            <a:cxnSpLocks noChangeShapeType="1"/>
            <a:stCxn id="34820" idx="4"/>
            <a:endCxn id="34824" idx="0"/>
          </p:cNvCxnSpPr>
          <p:nvPr/>
        </p:nvCxnSpPr>
        <p:spPr bwMode="auto">
          <a:xfrm flipH="1">
            <a:off x="3121101" y="2160208"/>
            <a:ext cx="165100" cy="1935542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8" name="Straight Arrow Connector 44"/>
          <p:cNvCxnSpPr>
            <a:cxnSpLocks noChangeShapeType="1"/>
            <a:stCxn id="34820" idx="4"/>
            <a:endCxn id="34825" idx="0"/>
          </p:cNvCxnSpPr>
          <p:nvPr/>
        </p:nvCxnSpPr>
        <p:spPr bwMode="auto">
          <a:xfrm>
            <a:off x="3286201" y="2160208"/>
            <a:ext cx="571500" cy="2422376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9" name="Oval 41"/>
          <p:cNvSpPr>
            <a:spLocks noChangeArrowheads="1"/>
          </p:cNvSpPr>
          <p:nvPr/>
        </p:nvSpPr>
        <p:spPr bwMode="auto">
          <a:xfrm>
            <a:off x="2224088" y="3604949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4830" name="Straight Arrow Connector 68"/>
          <p:cNvCxnSpPr>
            <a:cxnSpLocks noChangeShapeType="1"/>
            <a:stCxn id="34820" idx="4"/>
            <a:endCxn id="34829" idx="0"/>
          </p:cNvCxnSpPr>
          <p:nvPr/>
        </p:nvCxnSpPr>
        <p:spPr bwMode="auto">
          <a:xfrm flipH="1">
            <a:off x="2386088" y="2160208"/>
            <a:ext cx="900113" cy="1444741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roup 71"/>
          <p:cNvGrpSpPr>
            <a:grpSpLocks/>
          </p:cNvGrpSpPr>
          <p:nvPr/>
        </p:nvGrpSpPr>
        <p:grpSpPr bwMode="auto">
          <a:xfrm>
            <a:off x="4381500" y="953824"/>
            <a:ext cx="3904626" cy="2470143"/>
            <a:chOff x="4381500" y="1144587"/>
            <a:chExt cx="3904626" cy="2964172"/>
          </a:xfrm>
        </p:grpSpPr>
        <p:grpSp>
          <p:nvGrpSpPr>
            <p:cNvPr id="34832" name="Group 65"/>
            <p:cNvGrpSpPr>
              <a:grpSpLocks/>
            </p:cNvGrpSpPr>
            <p:nvPr/>
          </p:nvGrpSpPr>
          <p:grpSpPr bwMode="auto">
            <a:xfrm>
              <a:off x="4951690" y="1144587"/>
              <a:ext cx="3334436" cy="2964172"/>
              <a:chOff x="4507190" y="1144587"/>
              <a:chExt cx="3334436" cy="2964172"/>
            </a:xfrm>
          </p:grpSpPr>
          <p:graphicFrame>
            <p:nvGraphicFramePr>
              <p:cNvPr id="34834" name="Object 22"/>
              <p:cNvGraphicFramePr>
                <a:graphicFrameLocks noChangeAspect="1"/>
              </p:cNvGraphicFramePr>
              <p:nvPr/>
            </p:nvGraphicFramePr>
            <p:xfrm>
              <a:off x="5814785" y="2598736"/>
              <a:ext cx="1502582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0345" name="Equation" r:id="rId4" imgW="1104840" imgH="711000" progId="Equation.DSMT4">
                      <p:embed/>
                    </p:oleObj>
                  </mc:Choice>
                  <mc:Fallback>
                    <p:oleObj name="Equation" r:id="rId4" imgW="1104840" imgH="711000" progId="Equation.DSMT4">
                      <p:embed/>
                      <p:pic>
                        <p:nvPicPr>
                          <p:cNvPr id="34834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14785" y="2598736"/>
                            <a:ext cx="1502582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835" name="TextBox 14"/>
              <p:cNvSpPr txBox="1">
                <a:spLocks noChangeArrowheads="1"/>
              </p:cNvSpPr>
              <p:nvPr/>
            </p:nvSpPr>
            <p:spPr bwMode="auto">
              <a:xfrm>
                <a:off x="4927600" y="2615311"/>
                <a:ext cx="640945" cy="1181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</p:txBody>
          </p:sp>
          <p:sp>
            <p:nvSpPr>
              <p:cNvPr id="34836" name="TextBox 15"/>
              <p:cNvSpPr txBox="1">
                <a:spLocks noChangeArrowheads="1"/>
              </p:cNvSpPr>
              <p:nvPr/>
            </p:nvSpPr>
            <p:spPr bwMode="auto">
              <a:xfrm rot="16200000">
                <a:off x="3725553" y="2957790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4837" name="TextBox 18"/>
              <p:cNvSpPr txBox="1">
                <a:spLocks noChangeArrowheads="1"/>
              </p:cNvSpPr>
              <p:nvPr/>
            </p:nvSpPr>
            <p:spPr bwMode="auto">
              <a:xfrm rot="5400000">
                <a:off x="5935109" y="1286376"/>
                <a:ext cx="1158395" cy="1472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Not </a:t>
                </a:r>
                <a:r>
                  <a:rPr lang="de-CH" sz="1600" i="1" dirty="0" err="1">
                    <a:latin typeface="Calibri" pitchFamily="34" charset="0"/>
                  </a:rPr>
                  <a:t>seen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Seen </a:t>
                </a:r>
                <a:r>
                  <a:rPr lang="de-CH" sz="1600" i="1" dirty="0" err="1">
                    <a:latin typeface="Calibri" pitchFamily="34" charset="0"/>
                  </a:rPr>
                  <a:t>at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Seen </a:t>
                </a:r>
                <a:r>
                  <a:rPr lang="de-CH" sz="1600" i="1" dirty="0" err="1">
                    <a:latin typeface="Calibri" pitchFamily="34" charset="0"/>
                  </a:rPr>
                  <a:t>at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</p:txBody>
          </p:sp>
          <p:sp>
            <p:nvSpPr>
              <p:cNvPr id="34838" name="TextBox 19"/>
              <p:cNvSpPr txBox="1">
                <a:spLocks noChangeArrowheads="1"/>
              </p:cNvSpPr>
              <p:nvPr/>
            </p:nvSpPr>
            <p:spPr bwMode="auto">
              <a:xfrm>
                <a:off x="5575300" y="1144587"/>
                <a:ext cx="2266326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Observations at time t</a:t>
                </a:r>
                <a:endParaRPr lang="de-CH" sz="1800">
                  <a:latin typeface="Calibri" pitchFamily="34" charset="0"/>
                </a:endParaRPr>
              </a:p>
            </p:txBody>
          </p:sp>
        </p:grpSp>
        <p:graphicFrame>
          <p:nvGraphicFramePr>
            <p:cNvPr id="34833" name="Object 5"/>
            <p:cNvGraphicFramePr>
              <a:graphicFrameLocks noChangeAspect="1"/>
            </p:cNvGraphicFramePr>
            <p:nvPr/>
          </p:nvGraphicFramePr>
          <p:xfrm>
            <a:off x="4381500" y="2984499"/>
            <a:ext cx="520700" cy="331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346" name="Equation" r:id="rId6" imgW="279360" imgH="177480" progId="Equation.DSMT4">
                    <p:embed/>
                  </p:oleObj>
                </mc:Choice>
                <mc:Fallback>
                  <p:oleObj name="Equation" r:id="rId6" imgW="279360" imgH="177480" progId="Equation.DSMT4">
                    <p:embed/>
                    <p:pic>
                      <p:nvPicPr>
                        <p:cNvPr id="3483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1500" y="2984499"/>
                          <a:ext cx="520700" cy="331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77210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38176" y="912177"/>
            <a:ext cx="8039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Calibri" panose="020F0502020204030204" pitchFamily="34" charset="0"/>
              </a:rPr>
              <a:t>State</a:t>
            </a:r>
            <a:r>
              <a:rPr lang="de-CH" dirty="0">
                <a:latin typeface="Calibri" panose="020F0502020204030204" pitchFamily="34" charset="0"/>
              </a:rPr>
              <a:t> = individual, time-</a:t>
            </a:r>
            <a:r>
              <a:rPr lang="de-CH" dirty="0" err="1">
                <a:latin typeface="Calibri" panose="020F0502020204030204" pitchFamily="34" charset="0"/>
              </a:rPr>
              <a:t>specific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categorical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covariate</a:t>
            </a:r>
            <a:endParaRPr lang="de-CH" dirty="0">
              <a:latin typeface="Calibri" panose="020F0502020204030204" pitchFamily="34" charset="0"/>
            </a:endParaRPr>
          </a:p>
          <a:p>
            <a:endParaRPr lang="de-CH" dirty="0">
              <a:latin typeface="Calibri" panose="020F0502020204030204" pitchFamily="34" charset="0"/>
            </a:endParaRPr>
          </a:p>
          <a:p>
            <a:r>
              <a:rPr lang="de-CH" dirty="0" err="1">
                <a:latin typeface="Calibri" panose="020F0502020204030204" pitchFamily="34" charset="0"/>
              </a:rPr>
              <a:t>Examples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of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states</a:t>
            </a:r>
            <a:r>
              <a:rPr lang="de-CH" dirty="0">
                <a:latin typeface="Calibri" panose="020F050202020403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>
                <a:latin typeface="Calibri" panose="020F0502020204030204" pitchFamily="34" charset="0"/>
              </a:rPr>
              <a:t>Geographical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locations</a:t>
            </a:r>
            <a:endParaRPr lang="de-CH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>
                <a:latin typeface="Calibri" panose="020F0502020204030204" pitchFamily="34" charset="0"/>
              </a:rPr>
              <a:t>Breeding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status</a:t>
            </a:r>
            <a:endParaRPr lang="de-CH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>
                <a:latin typeface="Calibri" panose="020F0502020204030204" pitchFamily="34" charset="0"/>
              </a:rPr>
              <a:t>Disease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status</a:t>
            </a:r>
            <a:endParaRPr lang="de-CH" dirty="0">
              <a:latin typeface="Calibri" panose="020F0502020204030204" pitchFamily="34" charset="0"/>
            </a:endParaRPr>
          </a:p>
          <a:p>
            <a:endParaRPr lang="de-CH" dirty="0"/>
          </a:p>
        </p:txBody>
      </p:sp>
      <p:sp>
        <p:nvSpPr>
          <p:cNvPr id="3" name="Textfeld 2"/>
          <p:cNvSpPr txBox="1"/>
          <p:nvPr/>
        </p:nvSpPr>
        <p:spPr>
          <a:xfrm>
            <a:off x="638177" y="317182"/>
            <a:ext cx="430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b="1" dirty="0" err="1">
                <a:latin typeface="Calibri" panose="020F0502020204030204" pitchFamily="34" charset="0"/>
              </a:rPr>
              <a:t>Multistate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capture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histories</a:t>
            </a:r>
            <a:endParaRPr lang="de-CH" sz="2800" b="1" dirty="0">
              <a:latin typeface="Calibri" panose="020F050202020403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58215610"/>
              </p:ext>
            </p:extLst>
          </p:nvPr>
        </p:nvGraphicFramePr>
        <p:xfrm>
          <a:off x="1670051" y="3761105"/>
          <a:ext cx="4264025" cy="1444625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8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75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75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6375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de-CH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1992</a:t>
                      </a:r>
                      <a:endParaRPr lang="de-CH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1993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1994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1995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1996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1997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1998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626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2728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Observation process</a:t>
            </a:r>
          </a:p>
        </p:txBody>
      </p:sp>
      <p:sp>
        <p:nvSpPr>
          <p:cNvPr id="34819" name="Text Box 19"/>
          <p:cNvSpPr txBox="1">
            <a:spLocks noChangeArrowheads="1"/>
          </p:cNvSpPr>
          <p:nvPr/>
        </p:nvSpPr>
        <p:spPr bwMode="auto">
          <a:xfrm>
            <a:off x="463551" y="1181788"/>
            <a:ext cx="808491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4820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205221" y="2507933"/>
            <a:ext cx="1660525" cy="2897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4823" name="Text Box 37"/>
          <p:cNvSpPr txBox="1">
            <a:spLocks noChangeArrowheads="1"/>
          </p:cNvSpPr>
          <p:nvPr/>
        </p:nvSpPr>
        <p:spPr bwMode="auto">
          <a:xfrm>
            <a:off x="463550" y="3562615"/>
            <a:ext cx="118737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 A</a:t>
            </a:r>
          </a:p>
          <a:p>
            <a:pPr eaLnBrk="1" hangingPunct="1"/>
            <a:endParaRPr lang="de-CH" sz="1200" b="1" dirty="0">
              <a:solidFill>
                <a:srgbClr val="FF0000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99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 B</a:t>
            </a:r>
          </a:p>
          <a:p>
            <a:pPr eaLnBrk="1" hangingPunct="1"/>
            <a:endParaRPr lang="de-CH" sz="1200" dirty="0"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Not </a:t>
            </a:r>
            <a:r>
              <a:rPr lang="de-CH" sz="2000" b="1" dirty="0" err="1">
                <a:latin typeface="Calibri" pitchFamily="34" charset="0"/>
              </a:rPr>
              <a:t>seen</a:t>
            </a:r>
            <a:endParaRPr lang="de-CH" sz="2000" b="1" dirty="0">
              <a:latin typeface="Calibri" pitchFamily="34" charset="0"/>
            </a:endParaRPr>
          </a:p>
        </p:txBody>
      </p:sp>
      <p:sp>
        <p:nvSpPr>
          <p:cNvPr id="34824" name="Oval 40"/>
          <p:cNvSpPr>
            <a:spLocks noChangeArrowheads="1"/>
          </p:cNvSpPr>
          <p:nvPr/>
        </p:nvSpPr>
        <p:spPr bwMode="auto">
          <a:xfrm>
            <a:off x="2959101" y="4095750"/>
            <a:ext cx="324000" cy="3240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5" name="Oval 41"/>
          <p:cNvSpPr>
            <a:spLocks noChangeArrowheads="1"/>
          </p:cNvSpPr>
          <p:nvPr/>
        </p:nvSpPr>
        <p:spPr bwMode="auto">
          <a:xfrm>
            <a:off x="3695701" y="4582584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6" name="Rectangle 66"/>
          <p:cNvSpPr>
            <a:spLocks noChangeArrowheads="1"/>
          </p:cNvSpPr>
          <p:nvPr/>
        </p:nvSpPr>
        <p:spPr bwMode="auto">
          <a:xfrm>
            <a:off x="511175" y="4581261"/>
            <a:ext cx="1139751" cy="32808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latin typeface="Calibri" pitchFamily="34" charset="0"/>
            </a:endParaRPr>
          </a:p>
        </p:txBody>
      </p:sp>
      <p:cxnSp>
        <p:nvCxnSpPr>
          <p:cNvPr id="34827" name="Straight Arrow Connector 38"/>
          <p:cNvCxnSpPr>
            <a:cxnSpLocks noChangeShapeType="1"/>
            <a:stCxn id="34820" idx="4"/>
            <a:endCxn id="34824" idx="0"/>
          </p:cNvCxnSpPr>
          <p:nvPr/>
        </p:nvCxnSpPr>
        <p:spPr bwMode="auto">
          <a:xfrm flipH="1">
            <a:off x="3121101" y="2160208"/>
            <a:ext cx="165100" cy="1935542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8" name="Straight Arrow Connector 44"/>
          <p:cNvCxnSpPr>
            <a:cxnSpLocks noChangeShapeType="1"/>
            <a:stCxn id="34820" idx="4"/>
            <a:endCxn id="34825" idx="0"/>
          </p:cNvCxnSpPr>
          <p:nvPr/>
        </p:nvCxnSpPr>
        <p:spPr bwMode="auto">
          <a:xfrm>
            <a:off x="3286201" y="2160208"/>
            <a:ext cx="571500" cy="2422376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9" name="Oval 41"/>
          <p:cNvSpPr>
            <a:spLocks noChangeArrowheads="1"/>
          </p:cNvSpPr>
          <p:nvPr/>
        </p:nvSpPr>
        <p:spPr bwMode="auto">
          <a:xfrm>
            <a:off x="2224088" y="3604949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4830" name="Straight Arrow Connector 68"/>
          <p:cNvCxnSpPr>
            <a:cxnSpLocks noChangeShapeType="1"/>
            <a:stCxn id="34820" idx="4"/>
            <a:endCxn id="34829" idx="0"/>
          </p:cNvCxnSpPr>
          <p:nvPr/>
        </p:nvCxnSpPr>
        <p:spPr bwMode="auto">
          <a:xfrm flipH="1">
            <a:off x="2386088" y="2160208"/>
            <a:ext cx="900113" cy="1444741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roup 71"/>
          <p:cNvGrpSpPr>
            <a:grpSpLocks/>
          </p:cNvGrpSpPr>
          <p:nvPr/>
        </p:nvGrpSpPr>
        <p:grpSpPr bwMode="auto">
          <a:xfrm>
            <a:off x="4381500" y="953824"/>
            <a:ext cx="3904626" cy="2470143"/>
            <a:chOff x="4381500" y="1144587"/>
            <a:chExt cx="3904626" cy="2964172"/>
          </a:xfrm>
        </p:grpSpPr>
        <p:grpSp>
          <p:nvGrpSpPr>
            <p:cNvPr id="34832" name="Group 65"/>
            <p:cNvGrpSpPr>
              <a:grpSpLocks/>
            </p:cNvGrpSpPr>
            <p:nvPr/>
          </p:nvGrpSpPr>
          <p:grpSpPr bwMode="auto">
            <a:xfrm>
              <a:off x="4951690" y="1144587"/>
              <a:ext cx="3334436" cy="2964172"/>
              <a:chOff x="4507190" y="1144587"/>
              <a:chExt cx="3334436" cy="2964172"/>
            </a:xfrm>
          </p:grpSpPr>
          <p:graphicFrame>
            <p:nvGraphicFramePr>
              <p:cNvPr id="34834" name="Object 22"/>
              <p:cNvGraphicFramePr>
                <a:graphicFrameLocks noChangeAspect="1"/>
              </p:cNvGraphicFramePr>
              <p:nvPr/>
            </p:nvGraphicFramePr>
            <p:xfrm>
              <a:off x="5814785" y="2598736"/>
              <a:ext cx="1502582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396" name="Equation" r:id="rId4" imgW="1104840" imgH="711000" progId="Equation.DSMT4">
                      <p:embed/>
                    </p:oleObj>
                  </mc:Choice>
                  <mc:Fallback>
                    <p:oleObj name="Equation" r:id="rId4" imgW="1104840" imgH="711000" progId="Equation.DSMT4">
                      <p:embed/>
                      <p:pic>
                        <p:nvPicPr>
                          <p:cNvPr id="34834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14785" y="2598736"/>
                            <a:ext cx="1502582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835" name="TextBox 14"/>
              <p:cNvSpPr txBox="1">
                <a:spLocks noChangeArrowheads="1"/>
              </p:cNvSpPr>
              <p:nvPr/>
            </p:nvSpPr>
            <p:spPr bwMode="auto">
              <a:xfrm>
                <a:off x="4927600" y="2615311"/>
                <a:ext cx="640945" cy="1181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</p:txBody>
          </p:sp>
          <p:sp>
            <p:nvSpPr>
              <p:cNvPr id="34836" name="TextBox 15"/>
              <p:cNvSpPr txBox="1">
                <a:spLocks noChangeArrowheads="1"/>
              </p:cNvSpPr>
              <p:nvPr/>
            </p:nvSpPr>
            <p:spPr bwMode="auto">
              <a:xfrm rot="16200000">
                <a:off x="3725553" y="2957790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4837" name="TextBox 18"/>
              <p:cNvSpPr txBox="1">
                <a:spLocks noChangeArrowheads="1"/>
              </p:cNvSpPr>
              <p:nvPr/>
            </p:nvSpPr>
            <p:spPr bwMode="auto">
              <a:xfrm rot="5400000">
                <a:off x="5935109" y="1286376"/>
                <a:ext cx="1158395" cy="1472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Not </a:t>
                </a:r>
                <a:r>
                  <a:rPr lang="de-CH" sz="1600" i="1" dirty="0" err="1">
                    <a:latin typeface="Calibri" pitchFamily="34" charset="0"/>
                  </a:rPr>
                  <a:t>seen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Seen </a:t>
                </a:r>
                <a:r>
                  <a:rPr lang="de-CH" sz="1600" i="1" dirty="0" err="1">
                    <a:latin typeface="Calibri" pitchFamily="34" charset="0"/>
                  </a:rPr>
                  <a:t>at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Seen </a:t>
                </a:r>
                <a:r>
                  <a:rPr lang="de-CH" sz="1600" i="1" dirty="0" err="1">
                    <a:latin typeface="Calibri" pitchFamily="34" charset="0"/>
                  </a:rPr>
                  <a:t>at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</p:txBody>
          </p:sp>
          <p:sp>
            <p:nvSpPr>
              <p:cNvPr id="34838" name="TextBox 19"/>
              <p:cNvSpPr txBox="1">
                <a:spLocks noChangeArrowheads="1"/>
              </p:cNvSpPr>
              <p:nvPr/>
            </p:nvSpPr>
            <p:spPr bwMode="auto">
              <a:xfrm>
                <a:off x="5575300" y="1144587"/>
                <a:ext cx="2266326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Observations at time t</a:t>
                </a:r>
                <a:endParaRPr lang="de-CH" sz="1800">
                  <a:latin typeface="Calibri" pitchFamily="34" charset="0"/>
                </a:endParaRPr>
              </a:p>
            </p:txBody>
          </p:sp>
        </p:grpSp>
        <p:graphicFrame>
          <p:nvGraphicFramePr>
            <p:cNvPr id="34833" name="Object 5"/>
            <p:cNvGraphicFramePr>
              <a:graphicFrameLocks noChangeAspect="1"/>
            </p:cNvGraphicFramePr>
            <p:nvPr/>
          </p:nvGraphicFramePr>
          <p:xfrm>
            <a:off x="4381500" y="2984499"/>
            <a:ext cx="520700" cy="331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397" name="Equation" r:id="rId6" imgW="279360" imgH="177480" progId="Equation.DSMT4">
                    <p:embed/>
                  </p:oleObj>
                </mc:Choice>
                <mc:Fallback>
                  <p:oleObj name="Equation" r:id="rId6" imgW="279360" imgH="177480" progId="Equation.DSMT4">
                    <p:embed/>
                    <p:pic>
                      <p:nvPicPr>
                        <p:cNvPr id="3483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1500" y="2984499"/>
                          <a:ext cx="520700" cy="331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Text Box 18">
            <a:extLst>
              <a:ext uri="{FF2B5EF4-FFF2-40B4-BE49-F238E27FC236}">
                <a16:creationId xmlns:a16="http://schemas.microsoft.com/office/drawing/2014/main" id="{FD378E66-13DC-F047-B778-A6ED001AB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12" y="5154841"/>
            <a:ext cx="88357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eaLnBrk="1" hangingPunct="1">
              <a:spcBef>
                <a:spcPts val="1500"/>
              </a:spcBef>
            </a:pPr>
            <a:r>
              <a:rPr lang="de-CH" sz="2000" dirty="0" err="1">
                <a:latin typeface="Calibri" pitchFamily="34" charset="0"/>
                <a:sym typeface="Symbol" pitchFamily="18" charset="2"/>
              </a:rPr>
              <a:t>y</a:t>
            </a:r>
            <a:r>
              <a:rPr lang="de-CH" sz="2000" baseline="-25000" dirty="0" err="1">
                <a:latin typeface="Calibri" pitchFamily="34" charset="0"/>
                <a:sym typeface="Symbol" pitchFamily="18" charset="2"/>
              </a:rPr>
              <a:t>i,t</a:t>
            </a:r>
            <a:r>
              <a:rPr lang="de-CH" sz="2000" baseline="-25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observation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individual </a:t>
            </a:r>
            <a:r>
              <a:rPr lang="de-CH" sz="2000" i="1" dirty="0">
                <a:latin typeface="Calibri" pitchFamily="34" charset="0"/>
              </a:rPr>
              <a:t>i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; </a:t>
            </a:r>
            <a:r>
              <a:rPr lang="de-CH" sz="2000" dirty="0" err="1">
                <a:latin typeface="Calibri" pitchFamily="34" charset="0"/>
              </a:rPr>
              <a:t>either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seen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site</a:t>
            </a:r>
            <a:r>
              <a:rPr lang="de-CH" sz="2000" dirty="0">
                <a:latin typeface="Calibri" pitchFamily="34" charset="0"/>
              </a:rPr>
              <a:t> A, in </a:t>
            </a:r>
            <a:r>
              <a:rPr lang="de-CH" sz="2000" dirty="0" err="1">
                <a:latin typeface="Calibri" pitchFamily="34" charset="0"/>
              </a:rPr>
              <a:t>site</a:t>
            </a:r>
            <a:r>
              <a:rPr lang="de-CH" sz="2000" dirty="0">
                <a:latin typeface="Calibri" pitchFamily="34" charset="0"/>
              </a:rPr>
              <a:t> B </a:t>
            </a:r>
            <a:r>
              <a:rPr lang="de-CH" sz="2000" dirty="0" err="1">
                <a:latin typeface="Calibri" pitchFamily="34" charset="0"/>
              </a:rPr>
              <a:t>or</a:t>
            </a:r>
            <a:r>
              <a:rPr lang="de-CH" sz="2000" dirty="0">
                <a:latin typeface="Calibri" pitchFamily="34" charset="0"/>
              </a:rPr>
              <a:t> not </a:t>
            </a:r>
            <a:r>
              <a:rPr lang="de-CH" sz="2000" dirty="0" err="1">
                <a:latin typeface="Calibri" pitchFamily="34" charset="0"/>
              </a:rPr>
              <a:t>seen</a:t>
            </a:r>
            <a:r>
              <a:rPr lang="de-CH" sz="2000" dirty="0">
                <a:latin typeface="Calibri" pitchFamily="34" charset="0"/>
              </a:rPr>
              <a:t>.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1435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2728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Observation process</a:t>
            </a:r>
          </a:p>
        </p:txBody>
      </p:sp>
      <p:sp>
        <p:nvSpPr>
          <p:cNvPr id="34819" name="Text Box 19"/>
          <p:cNvSpPr txBox="1">
            <a:spLocks noChangeArrowheads="1"/>
          </p:cNvSpPr>
          <p:nvPr/>
        </p:nvSpPr>
        <p:spPr bwMode="auto">
          <a:xfrm>
            <a:off x="463551" y="1181788"/>
            <a:ext cx="808491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4820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205221" y="2507933"/>
            <a:ext cx="1660525" cy="2897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grpSp>
        <p:nvGrpSpPr>
          <p:cNvPr id="2" name="Group 62"/>
          <p:cNvGrpSpPr>
            <a:grpSpLocks/>
          </p:cNvGrpSpPr>
          <p:nvPr/>
        </p:nvGrpSpPr>
        <p:grpSpPr bwMode="auto">
          <a:xfrm>
            <a:off x="5129214" y="4243916"/>
            <a:ext cx="2202847" cy="859897"/>
            <a:chOff x="1017587" y="4084935"/>
            <a:chExt cx="2202505" cy="1032217"/>
          </a:xfrm>
        </p:grpSpPr>
        <p:graphicFrame>
          <p:nvGraphicFramePr>
            <p:cNvPr id="34839" name="Object 4"/>
            <p:cNvGraphicFramePr>
              <a:graphicFrameLocks noChangeAspect="1"/>
            </p:cNvGraphicFramePr>
            <p:nvPr/>
          </p:nvGraphicFramePr>
          <p:xfrm>
            <a:off x="1143613" y="4547368"/>
            <a:ext cx="1663442" cy="569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748" name="Equation" r:id="rId4" imgW="1066680" imgH="304560" progId="Equation.DSMT4">
                    <p:embed/>
                  </p:oleObj>
                </mc:Choice>
                <mc:Fallback>
                  <p:oleObj name="Equation" r:id="rId4" imgW="1066680" imgH="304560" progId="Equation.DSMT4">
                    <p:embed/>
                    <p:pic>
                      <p:nvPicPr>
                        <p:cNvPr id="34839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613" y="4547368"/>
                          <a:ext cx="1663442" cy="5697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40" name="Rectangle 61"/>
            <p:cNvSpPr>
              <a:spLocks noChangeArrowheads="1"/>
            </p:cNvSpPr>
            <p:nvPr/>
          </p:nvSpPr>
          <p:spPr bwMode="auto">
            <a:xfrm>
              <a:off x="1017587" y="4084935"/>
              <a:ext cx="2202505" cy="554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de-CH" i="1">
                  <a:latin typeface="Calibri" pitchFamily="34" charset="0"/>
                </a:rPr>
                <a:t>BUGS language:</a:t>
              </a:r>
            </a:p>
          </p:txBody>
        </p:sp>
      </p:grpSp>
      <p:sp>
        <p:nvSpPr>
          <p:cNvPr id="34823" name="Text Box 37"/>
          <p:cNvSpPr txBox="1">
            <a:spLocks noChangeArrowheads="1"/>
          </p:cNvSpPr>
          <p:nvPr/>
        </p:nvSpPr>
        <p:spPr bwMode="auto">
          <a:xfrm>
            <a:off x="463550" y="3562615"/>
            <a:ext cx="118737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 A</a:t>
            </a:r>
          </a:p>
          <a:p>
            <a:pPr eaLnBrk="1" hangingPunct="1"/>
            <a:endParaRPr lang="de-CH" sz="1200" b="1" dirty="0">
              <a:solidFill>
                <a:srgbClr val="FF0000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99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 B</a:t>
            </a:r>
          </a:p>
          <a:p>
            <a:pPr eaLnBrk="1" hangingPunct="1"/>
            <a:endParaRPr lang="de-CH" sz="1200" dirty="0"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Not </a:t>
            </a:r>
            <a:r>
              <a:rPr lang="de-CH" sz="2000" b="1" dirty="0" err="1">
                <a:latin typeface="Calibri" pitchFamily="34" charset="0"/>
              </a:rPr>
              <a:t>seen</a:t>
            </a:r>
            <a:endParaRPr lang="de-CH" sz="2000" b="1" dirty="0">
              <a:latin typeface="Calibri" pitchFamily="34" charset="0"/>
            </a:endParaRPr>
          </a:p>
        </p:txBody>
      </p:sp>
      <p:sp>
        <p:nvSpPr>
          <p:cNvPr id="34824" name="Oval 40"/>
          <p:cNvSpPr>
            <a:spLocks noChangeArrowheads="1"/>
          </p:cNvSpPr>
          <p:nvPr/>
        </p:nvSpPr>
        <p:spPr bwMode="auto">
          <a:xfrm>
            <a:off x="2959101" y="4095750"/>
            <a:ext cx="324000" cy="3240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5" name="Oval 41"/>
          <p:cNvSpPr>
            <a:spLocks noChangeArrowheads="1"/>
          </p:cNvSpPr>
          <p:nvPr/>
        </p:nvSpPr>
        <p:spPr bwMode="auto">
          <a:xfrm>
            <a:off x="3695701" y="4582584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6" name="Rectangle 66"/>
          <p:cNvSpPr>
            <a:spLocks noChangeArrowheads="1"/>
          </p:cNvSpPr>
          <p:nvPr/>
        </p:nvSpPr>
        <p:spPr bwMode="auto">
          <a:xfrm>
            <a:off x="511175" y="4581261"/>
            <a:ext cx="1139751" cy="32808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latin typeface="Calibri" pitchFamily="34" charset="0"/>
            </a:endParaRPr>
          </a:p>
        </p:txBody>
      </p:sp>
      <p:cxnSp>
        <p:nvCxnSpPr>
          <p:cNvPr id="34827" name="Straight Arrow Connector 38"/>
          <p:cNvCxnSpPr>
            <a:cxnSpLocks noChangeShapeType="1"/>
            <a:stCxn id="34820" idx="4"/>
            <a:endCxn id="34824" idx="0"/>
          </p:cNvCxnSpPr>
          <p:nvPr/>
        </p:nvCxnSpPr>
        <p:spPr bwMode="auto">
          <a:xfrm flipH="1">
            <a:off x="3121101" y="2160208"/>
            <a:ext cx="165100" cy="1935542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8" name="Straight Arrow Connector 44"/>
          <p:cNvCxnSpPr>
            <a:cxnSpLocks noChangeShapeType="1"/>
            <a:stCxn id="34820" idx="4"/>
            <a:endCxn id="34825" idx="0"/>
          </p:cNvCxnSpPr>
          <p:nvPr/>
        </p:nvCxnSpPr>
        <p:spPr bwMode="auto">
          <a:xfrm>
            <a:off x="3286201" y="2160208"/>
            <a:ext cx="571500" cy="2422376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9" name="Oval 41"/>
          <p:cNvSpPr>
            <a:spLocks noChangeArrowheads="1"/>
          </p:cNvSpPr>
          <p:nvPr/>
        </p:nvSpPr>
        <p:spPr bwMode="auto">
          <a:xfrm>
            <a:off x="2224088" y="3604949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4830" name="Straight Arrow Connector 68"/>
          <p:cNvCxnSpPr>
            <a:cxnSpLocks noChangeShapeType="1"/>
            <a:stCxn id="34820" idx="4"/>
            <a:endCxn id="34829" idx="0"/>
          </p:cNvCxnSpPr>
          <p:nvPr/>
        </p:nvCxnSpPr>
        <p:spPr bwMode="auto">
          <a:xfrm flipH="1">
            <a:off x="2386088" y="2160208"/>
            <a:ext cx="900113" cy="1444741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roup 71"/>
          <p:cNvGrpSpPr>
            <a:grpSpLocks/>
          </p:cNvGrpSpPr>
          <p:nvPr/>
        </p:nvGrpSpPr>
        <p:grpSpPr bwMode="auto">
          <a:xfrm>
            <a:off x="4381500" y="953824"/>
            <a:ext cx="3904626" cy="2470143"/>
            <a:chOff x="4381500" y="1144587"/>
            <a:chExt cx="3904626" cy="2964172"/>
          </a:xfrm>
        </p:grpSpPr>
        <p:grpSp>
          <p:nvGrpSpPr>
            <p:cNvPr id="34832" name="Group 65"/>
            <p:cNvGrpSpPr>
              <a:grpSpLocks/>
            </p:cNvGrpSpPr>
            <p:nvPr/>
          </p:nvGrpSpPr>
          <p:grpSpPr bwMode="auto">
            <a:xfrm>
              <a:off x="4951690" y="1144587"/>
              <a:ext cx="3334436" cy="2964172"/>
              <a:chOff x="4507190" y="1144587"/>
              <a:chExt cx="3334436" cy="2964172"/>
            </a:xfrm>
          </p:grpSpPr>
          <p:graphicFrame>
            <p:nvGraphicFramePr>
              <p:cNvPr id="34834" name="Object 22"/>
              <p:cNvGraphicFramePr>
                <a:graphicFrameLocks noChangeAspect="1"/>
              </p:cNvGraphicFramePr>
              <p:nvPr/>
            </p:nvGraphicFramePr>
            <p:xfrm>
              <a:off x="5814785" y="2598736"/>
              <a:ext cx="1502582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4749" name="Equation" r:id="rId6" imgW="1104840" imgH="711000" progId="Equation.DSMT4">
                      <p:embed/>
                    </p:oleObj>
                  </mc:Choice>
                  <mc:Fallback>
                    <p:oleObj name="Equation" r:id="rId6" imgW="1104840" imgH="711000" progId="Equation.DSMT4">
                      <p:embed/>
                      <p:pic>
                        <p:nvPicPr>
                          <p:cNvPr id="34834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14785" y="2598736"/>
                            <a:ext cx="1502582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835" name="TextBox 14"/>
              <p:cNvSpPr txBox="1">
                <a:spLocks noChangeArrowheads="1"/>
              </p:cNvSpPr>
              <p:nvPr/>
            </p:nvSpPr>
            <p:spPr bwMode="auto">
              <a:xfrm>
                <a:off x="4927600" y="2615311"/>
                <a:ext cx="640945" cy="1181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</p:txBody>
          </p:sp>
          <p:sp>
            <p:nvSpPr>
              <p:cNvPr id="34836" name="TextBox 15"/>
              <p:cNvSpPr txBox="1">
                <a:spLocks noChangeArrowheads="1"/>
              </p:cNvSpPr>
              <p:nvPr/>
            </p:nvSpPr>
            <p:spPr bwMode="auto">
              <a:xfrm rot="16200000">
                <a:off x="3725553" y="2957790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4837" name="TextBox 18"/>
              <p:cNvSpPr txBox="1">
                <a:spLocks noChangeArrowheads="1"/>
              </p:cNvSpPr>
              <p:nvPr/>
            </p:nvSpPr>
            <p:spPr bwMode="auto">
              <a:xfrm rot="5400000">
                <a:off x="5935109" y="1286376"/>
                <a:ext cx="1158395" cy="1472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Not </a:t>
                </a:r>
                <a:r>
                  <a:rPr lang="de-CH" sz="1600" i="1" dirty="0" err="1">
                    <a:latin typeface="Calibri" pitchFamily="34" charset="0"/>
                  </a:rPr>
                  <a:t>seen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Seen </a:t>
                </a:r>
                <a:r>
                  <a:rPr lang="de-CH" sz="1600" i="1" dirty="0" err="1">
                    <a:latin typeface="Calibri" pitchFamily="34" charset="0"/>
                  </a:rPr>
                  <a:t>at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Seen </a:t>
                </a:r>
                <a:r>
                  <a:rPr lang="de-CH" sz="1600" i="1" dirty="0" err="1">
                    <a:latin typeface="Calibri" pitchFamily="34" charset="0"/>
                  </a:rPr>
                  <a:t>at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</p:txBody>
          </p:sp>
          <p:sp>
            <p:nvSpPr>
              <p:cNvPr id="34838" name="TextBox 19"/>
              <p:cNvSpPr txBox="1">
                <a:spLocks noChangeArrowheads="1"/>
              </p:cNvSpPr>
              <p:nvPr/>
            </p:nvSpPr>
            <p:spPr bwMode="auto">
              <a:xfrm>
                <a:off x="5575300" y="1144587"/>
                <a:ext cx="2266326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Observations at time t</a:t>
                </a:r>
                <a:endParaRPr lang="de-CH" sz="1800">
                  <a:latin typeface="Calibri" pitchFamily="34" charset="0"/>
                </a:endParaRPr>
              </a:p>
            </p:txBody>
          </p:sp>
        </p:grpSp>
        <p:graphicFrame>
          <p:nvGraphicFramePr>
            <p:cNvPr id="34833" name="Object 5"/>
            <p:cNvGraphicFramePr>
              <a:graphicFrameLocks noChangeAspect="1"/>
            </p:cNvGraphicFramePr>
            <p:nvPr/>
          </p:nvGraphicFramePr>
          <p:xfrm>
            <a:off x="4381500" y="2984499"/>
            <a:ext cx="520700" cy="331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750" name="Equation" r:id="rId8" imgW="279360" imgH="177480" progId="Equation.DSMT4">
                    <p:embed/>
                  </p:oleObj>
                </mc:Choice>
                <mc:Fallback>
                  <p:oleObj name="Equation" r:id="rId8" imgW="279360" imgH="177480" progId="Equation.DSMT4">
                    <p:embed/>
                    <p:pic>
                      <p:nvPicPr>
                        <p:cNvPr id="3483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1500" y="2984499"/>
                          <a:ext cx="520700" cy="331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12309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34706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i="1" dirty="0" err="1">
                <a:latin typeface="Calibri" pitchFamily="34" charset="0"/>
              </a:rPr>
              <a:t>Usual</a:t>
            </a:r>
            <a:r>
              <a:rPr lang="de-CH" i="1" dirty="0">
                <a:latin typeface="Calibri" pitchFamily="34" charset="0"/>
              </a:rPr>
              <a:t> </a:t>
            </a:r>
            <a:r>
              <a:rPr lang="de-CH" i="1" dirty="0" err="1">
                <a:latin typeface="Calibri" pitchFamily="34" charset="0"/>
              </a:rPr>
              <a:t>re-parameterisation</a:t>
            </a:r>
            <a:endParaRPr lang="en-GB" i="1" dirty="0">
              <a:latin typeface="Calibri" pitchFamily="34" charset="0"/>
            </a:endParaRPr>
          </a:p>
        </p:txBody>
      </p:sp>
      <p:sp>
        <p:nvSpPr>
          <p:cNvPr id="35843" name="Text Box 18"/>
          <p:cNvSpPr txBox="1">
            <a:spLocks noChangeArrowheads="1"/>
          </p:cNvSpPr>
          <p:nvPr/>
        </p:nvSpPr>
        <p:spPr bwMode="auto">
          <a:xfrm>
            <a:off x="466725" y="976313"/>
            <a:ext cx="8507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15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</a:t>
            </a:r>
            <a:r>
              <a:rPr lang="de-CH" sz="2000" baseline="-25000" dirty="0" err="1">
                <a:latin typeface="Calibri" pitchFamily="34" charset="0"/>
                <a:sym typeface="Symbol" pitchFamily="18" charset="2"/>
              </a:rPr>
              <a:t>xy,t</a:t>
            </a:r>
            <a:r>
              <a:rPr lang="de-CH" sz="2000" dirty="0">
                <a:latin typeface="Calibri" pitchFamily="34" charset="0"/>
              </a:rPr>
              <a:t>: </a:t>
            </a:r>
            <a:r>
              <a:rPr lang="de-CH" sz="2000" dirty="0" err="1">
                <a:latin typeface="Calibri" pitchFamily="34" charset="0"/>
              </a:rPr>
              <a:t>probability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at</a:t>
            </a:r>
            <a:r>
              <a:rPr lang="de-CH" sz="2000" dirty="0">
                <a:latin typeface="Calibri" pitchFamily="34" charset="0"/>
              </a:rPr>
              <a:t>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+1, </a:t>
            </a:r>
            <a:r>
              <a:rPr lang="de-CH" sz="2000" dirty="0" err="1">
                <a:latin typeface="Calibri" pitchFamily="34" charset="0"/>
              </a:rPr>
              <a:t>given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presence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x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at</a:t>
            </a:r>
            <a:r>
              <a:rPr lang="de-CH" sz="2000" dirty="0">
                <a:latin typeface="Calibri" pitchFamily="34" charset="0"/>
              </a:rPr>
              <a:t> time </a:t>
            </a:r>
            <a:r>
              <a:rPr lang="de-CH" sz="2000" i="1" dirty="0">
                <a:latin typeface="Calibri" pitchFamily="34" charset="0"/>
              </a:rPr>
              <a:t>t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  <p:graphicFrame>
        <p:nvGraphicFramePr>
          <p:cNvPr id="3584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893093"/>
              </p:ext>
            </p:extLst>
          </p:nvPr>
        </p:nvGraphicFramePr>
        <p:xfrm>
          <a:off x="879477" y="1519865"/>
          <a:ext cx="2135747" cy="860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94" name="Equation" r:id="rId4" imgW="1765080" imgH="711000" progId="Equation.DSMT4">
                  <p:embed/>
                </p:oleObj>
              </mc:Choice>
              <mc:Fallback>
                <p:oleObj name="Equation" r:id="rId4" imgW="1765080" imgH="7110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7" y="1519865"/>
                        <a:ext cx="2135747" cy="8603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34706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i="1" dirty="0" err="1">
                <a:latin typeface="Calibri" pitchFamily="34" charset="0"/>
              </a:rPr>
              <a:t>Usual</a:t>
            </a:r>
            <a:r>
              <a:rPr lang="de-CH" i="1" dirty="0">
                <a:latin typeface="Calibri" pitchFamily="34" charset="0"/>
              </a:rPr>
              <a:t> </a:t>
            </a:r>
            <a:r>
              <a:rPr lang="de-CH" i="1" dirty="0" err="1">
                <a:latin typeface="Calibri" pitchFamily="34" charset="0"/>
              </a:rPr>
              <a:t>re-parameterisation</a:t>
            </a:r>
            <a:endParaRPr lang="en-GB" i="1" dirty="0">
              <a:latin typeface="Calibri" pitchFamily="34" charset="0"/>
            </a:endParaRPr>
          </a:p>
        </p:txBody>
      </p:sp>
      <p:sp>
        <p:nvSpPr>
          <p:cNvPr id="35843" name="Text Box 18"/>
          <p:cNvSpPr txBox="1">
            <a:spLocks noChangeArrowheads="1"/>
          </p:cNvSpPr>
          <p:nvPr/>
        </p:nvSpPr>
        <p:spPr bwMode="auto">
          <a:xfrm>
            <a:off x="466725" y="976313"/>
            <a:ext cx="8507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15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</a:t>
            </a:r>
            <a:r>
              <a:rPr lang="de-CH" sz="2000" baseline="-25000" dirty="0" err="1">
                <a:latin typeface="Calibri" pitchFamily="34" charset="0"/>
                <a:sym typeface="Symbol" pitchFamily="18" charset="2"/>
              </a:rPr>
              <a:t>xy,t</a:t>
            </a:r>
            <a:r>
              <a:rPr lang="de-CH" sz="2000" dirty="0">
                <a:latin typeface="Calibri" pitchFamily="34" charset="0"/>
              </a:rPr>
              <a:t>: </a:t>
            </a:r>
            <a:r>
              <a:rPr lang="de-CH" sz="2000" dirty="0" err="1">
                <a:latin typeface="Calibri" pitchFamily="34" charset="0"/>
              </a:rPr>
              <a:t>probability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at</a:t>
            </a:r>
            <a:r>
              <a:rPr lang="de-CH" sz="2000" dirty="0">
                <a:latin typeface="Calibri" pitchFamily="34" charset="0"/>
              </a:rPr>
              <a:t>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+1, </a:t>
            </a:r>
            <a:r>
              <a:rPr lang="de-CH" sz="2000" dirty="0" err="1">
                <a:latin typeface="Calibri" pitchFamily="34" charset="0"/>
              </a:rPr>
              <a:t>given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presence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x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at</a:t>
            </a:r>
            <a:r>
              <a:rPr lang="de-CH" sz="2000" dirty="0">
                <a:latin typeface="Calibri" pitchFamily="34" charset="0"/>
              </a:rPr>
              <a:t> time </a:t>
            </a:r>
            <a:r>
              <a:rPr lang="de-CH" sz="2000" i="1" dirty="0">
                <a:latin typeface="Calibri" pitchFamily="34" charset="0"/>
              </a:rPr>
              <a:t>t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  <p:graphicFrame>
        <p:nvGraphicFramePr>
          <p:cNvPr id="35844" name="Object 20"/>
          <p:cNvGraphicFramePr>
            <a:graphicFrameLocks noChangeAspect="1"/>
          </p:cNvGraphicFramePr>
          <p:nvPr/>
        </p:nvGraphicFramePr>
        <p:xfrm>
          <a:off x="879477" y="1519865"/>
          <a:ext cx="2135747" cy="860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17" name="Equation" r:id="rId4" imgW="1765080" imgH="711000" progId="Equation.DSMT4">
                  <p:embed/>
                </p:oleObj>
              </mc:Choice>
              <mc:Fallback>
                <p:oleObj name="Equation" r:id="rId4" imgW="1765080" imgH="711000" progId="Equation.DSMT4">
                  <p:embed/>
                  <p:pic>
                    <p:nvPicPr>
                      <p:cNvPr id="35844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7" y="1519865"/>
                        <a:ext cx="2135747" cy="8603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457200" y="2581614"/>
            <a:ext cx="8362950" cy="2480480"/>
            <a:chOff x="288" y="2130"/>
            <a:chExt cx="5268" cy="1875"/>
          </a:xfrm>
        </p:grpSpPr>
        <p:graphicFrame>
          <p:nvGraphicFramePr>
            <p:cNvPr id="35846" name="Object 5"/>
            <p:cNvGraphicFramePr>
              <a:graphicFrameLocks noChangeAspect="1"/>
            </p:cNvGraphicFramePr>
            <p:nvPr/>
          </p:nvGraphicFramePr>
          <p:xfrm>
            <a:off x="590" y="3326"/>
            <a:ext cx="1708" cy="6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418" name="Equation" r:id="rId6" imgW="2222280" imgH="736560" progId="Equation.DSMT4">
                    <p:embed/>
                  </p:oleObj>
                </mc:Choice>
                <mc:Fallback>
                  <p:oleObj name="Equation" r:id="rId6" imgW="2222280" imgH="736560" progId="Equation.DSMT4">
                    <p:embed/>
                    <p:pic>
                      <p:nvPicPr>
                        <p:cNvPr id="35846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0" y="3326"/>
                          <a:ext cx="1708" cy="6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47" name="Text Box 18"/>
            <p:cNvSpPr txBox="1">
              <a:spLocks noChangeArrowheads="1"/>
            </p:cNvSpPr>
            <p:nvPr/>
          </p:nvSpPr>
          <p:spPr bwMode="auto">
            <a:xfrm>
              <a:off x="288" y="2130"/>
              <a:ext cx="5268" cy="1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4163" indent="-284163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1500"/>
                </a:spcBef>
                <a:buFontTx/>
                <a:buChar char="•"/>
              </a:pPr>
              <a:r>
                <a:rPr lang="de-CH" sz="2000" dirty="0">
                  <a:latin typeface="Calibri" pitchFamily="34" charset="0"/>
                  <a:sym typeface="Symbol" pitchFamily="18" charset="2"/>
                </a:rPr>
                <a:t></a:t>
              </a:r>
              <a:r>
                <a:rPr lang="de-CH" sz="2000" baseline="-25000" dirty="0">
                  <a:latin typeface="Calibri" pitchFamily="34" charset="0"/>
                  <a:sym typeface="Symbol" pitchFamily="18" charset="2"/>
                </a:rPr>
                <a:t>x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: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probability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to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b="1" dirty="0" err="1">
                  <a:latin typeface="Calibri" pitchFamily="34" charset="0"/>
                  <a:sym typeface="Symbol" pitchFamily="18" charset="2"/>
                </a:rPr>
                <a:t>survive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from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time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t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to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time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t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+1,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given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presence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in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state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x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at time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t</a:t>
              </a:r>
            </a:p>
            <a:p>
              <a:pPr eaLnBrk="1" hangingPunct="1">
                <a:spcBef>
                  <a:spcPts val="1500"/>
                </a:spcBef>
                <a:buFontTx/>
                <a:buChar char="•"/>
              </a:pPr>
              <a:r>
                <a:rPr lang="de-CH" sz="2000" dirty="0">
                  <a:latin typeface="Calibri" pitchFamily="34" charset="0"/>
                  <a:sym typeface="Symbol" pitchFamily="18" charset="2"/>
                </a:rPr>
                <a:t></a:t>
              </a:r>
              <a:r>
                <a:rPr lang="de-CH" sz="2000" baseline="-25000" dirty="0" err="1">
                  <a:latin typeface="Calibri" pitchFamily="34" charset="0"/>
                  <a:sym typeface="Symbol" pitchFamily="18" charset="2"/>
                </a:rPr>
                <a:t>xy,t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: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probability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to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move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from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state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x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to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state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y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shortly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before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time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t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+1, </a:t>
              </a:r>
              <a:r>
                <a:rPr lang="de-CH" sz="2000" b="1" dirty="0" err="1">
                  <a:latin typeface="Calibri" pitchFamily="34" charset="0"/>
                  <a:sym typeface="Symbol" pitchFamily="18" charset="2"/>
                </a:rPr>
                <a:t>given</a:t>
              </a:r>
              <a:r>
                <a:rPr lang="de-CH" sz="2000" b="1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b="1" dirty="0" err="1">
                  <a:latin typeface="Calibri" pitchFamily="34" charset="0"/>
                  <a:sym typeface="Symbol" pitchFamily="18" charset="2"/>
                </a:rPr>
                <a:t>survival</a:t>
              </a:r>
              <a:r>
                <a:rPr lang="de-CH" sz="2000" b="1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from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time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t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to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time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t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+1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6809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4001" y="791210"/>
            <a:ext cx="395492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2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0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4324351" y="791210"/>
            <a:ext cx="522922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2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2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2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2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-transition </a:t>
            </a:r>
            <a:r>
              <a:rPr lang="de-CH" sz="12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2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2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observation</a:t>
            </a:r>
            <a:r>
              <a:rPr lang="de-CH" sz="12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2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matrices</a:t>
            </a:r>
            <a:endParaRPr lang="de-CH" sz="12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(i in 1:nind){  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S(t+1)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(t in f[i]:(n.occasions-1)){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(1-psiAB[t])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[1,i,t,3] &lt;- 1-phiA[t]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(1-psiBA[t])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[2,i,t,3] &lt;- 1-phiB[t]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#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&lt;- 0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[1,i,t,3] &lt;- 1-pA[t]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[2,i,t,3] &lt;- 1-pB[t]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  <a:p>
            <a:endParaRPr lang="de-CH" dirty="0"/>
          </a:p>
        </p:txBody>
      </p:sp>
      <p:sp>
        <p:nvSpPr>
          <p:cNvPr id="5" name="Textfeld 4"/>
          <p:cNvSpPr txBox="1"/>
          <p:nvPr/>
        </p:nvSpPr>
        <p:spPr>
          <a:xfrm>
            <a:off x="254000" y="3304858"/>
            <a:ext cx="5647700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 Priors </a:t>
            </a:r>
            <a:r>
              <a:rPr lang="de-CH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constraints</a:t>
            </a:r>
            <a:endParaRPr lang="de-CH" sz="12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(t in 1:(n.occasions-1)){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(u in 1:2){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(0, 1)    # Priors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state-spec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survival</a:t>
            </a:r>
            <a:endParaRPr lang="de-CH" sz="10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(0, 1)    # Priors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transitions</a:t>
            </a:r>
            <a:endParaRPr lang="de-CH" sz="10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(0, 1)      # Priors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state-spec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recapture</a:t>
            </a:r>
            <a:endParaRPr lang="de-CH" sz="10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</p:txBody>
      </p:sp>
    </p:spTree>
    <p:extLst>
      <p:ext uri="{BB962C8B-B14F-4D97-AF65-F5344CB8AC3E}">
        <p14:creationId xmlns:p14="http://schemas.microsoft.com/office/powerpoint/2010/main" val="798547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82600" y="920750"/>
            <a:ext cx="69397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8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</p:spTree>
    <p:extLst>
      <p:ext uri="{BB962C8B-B14F-4D97-AF65-F5344CB8AC3E}">
        <p14:creationId xmlns:p14="http://schemas.microsoft.com/office/powerpoint/2010/main" val="3787359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82600" y="920750"/>
            <a:ext cx="69397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8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</p:spTree>
    <p:extLst>
      <p:ext uri="{BB962C8B-B14F-4D97-AF65-F5344CB8AC3E}">
        <p14:creationId xmlns:p14="http://schemas.microsoft.com/office/powerpoint/2010/main" val="857063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82600" y="920750"/>
            <a:ext cx="69397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8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</p:spTree>
    <p:extLst>
      <p:ext uri="{BB962C8B-B14F-4D97-AF65-F5344CB8AC3E}">
        <p14:creationId xmlns:p14="http://schemas.microsoft.com/office/powerpoint/2010/main" val="3992787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82600" y="920750"/>
            <a:ext cx="69397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8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</p:spTree>
    <p:extLst>
      <p:ext uri="{BB962C8B-B14F-4D97-AF65-F5344CB8AC3E}">
        <p14:creationId xmlns:p14="http://schemas.microsoft.com/office/powerpoint/2010/main" val="345226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82600" y="920750"/>
            <a:ext cx="69397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8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</p:spTree>
    <p:extLst>
      <p:ext uri="{BB962C8B-B14F-4D97-AF65-F5344CB8AC3E}">
        <p14:creationId xmlns:p14="http://schemas.microsoft.com/office/powerpoint/2010/main" val="19892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2">
            <a:extLst>
              <a:ext uri="{FF2B5EF4-FFF2-40B4-BE49-F238E27FC236}">
                <a16:creationId xmlns:a16="http://schemas.microsoft.com/office/drawing/2014/main" id="{6EAA6B5D-7CE0-5E4F-A299-A1A905881B58}"/>
              </a:ext>
            </a:extLst>
          </p:cNvPr>
          <p:cNvSpPr txBox="1"/>
          <p:nvPr/>
        </p:nvSpPr>
        <p:spPr>
          <a:xfrm>
            <a:off x="638177" y="317182"/>
            <a:ext cx="2392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b="1" dirty="0">
                <a:latin typeface="Calibri" panose="020F0502020204030204" pitchFamily="34" charset="0"/>
              </a:rPr>
              <a:t>A </a:t>
            </a:r>
            <a:r>
              <a:rPr lang="de-CH" sz="2800" b="1" dirty="0" err="1">
                <a:latin typeface="Calibri" panose="020F0502020204030204" pitchFamily="34" charset="0"/>
              </a:rPr>
              <a:t>bit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of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history</a:t>
            </a:r>
            <a:endParaRPr lang="de-CH" sz="2800" b="1" dirty="0">
              <a:latin typeface="Calibri" panose="020F050202020403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8E7311-4870-F445-A5C1-6468FEDFF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944" y="158591"/>
            <a:ext cx="5125373" cy="53978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1477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82600" y="920750"/>
            <a:ext cx="69397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8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603071" y="4556258"/>
            <a:ext cx="80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Written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generally</a:t>
            </a:r>
            <a:r>
              <a:rPr lang="de-CH" dirty="0">
                <a:latin typeface="Calibri" pitchFamily="34" charset="0"/>
              </a:rPr>
              <a:t>, </a:t>
            </a:r>
            <a:r>
              <a:rPr lang="de-CH" dirty="0" err="1">
                <a:latin typeface="Calibri" pitchFamily="34" charset="0"/>
              </a:rPr>
              <a:t>no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changes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needed</a:t>
            </a:r>
            <a:r>
              <a:rPr lang="de-CH" dirty="0">
                <a:latin typeface="Calibri" pitchFamily="34" charset="0"/>
              </a:rPr>
              <a:t>, </a:t>
            </a:r>
            <a:r>
              <a:rPr lang="de-CH" dirty="0" err="1">
                <a:latin typeface="Calibri" pitchFamily="34" charset="0"/>
              </a:rPr>
              <a:t>regardless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model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fitted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561974" y="4535708"/>
            <a:ext cx="8020049" cy="53594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8966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624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62255" y="483235"/>
            <a:ext cx="5597525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-transition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observation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matrices</a:t>
            </a:r>
            <a:endParaRPr lang="de-CH" sz="13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(i in 1:nind){  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S(t+1)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(t in f[i]:(n.occasions-1)){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* (1-psiAB[t])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[1,i,t,2]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[1,i,t,3] &lt;- 1-phiA[t]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[2,i,t,1]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* (1-psiBA[t])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[2,i,t,3] &lt;- 1-phiB[t]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[1,i,t,2]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[1,i,t,3] &lt;- 1-pA[t]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[2,i,t,3] &lt;- 1-pB[t]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  <a:p>
            <a:endParaRPr lang="de-CH" dirty="0"/>
          </a:p>
        </p:txBody>
      </p:sp>
      <p:sp>
        <p:nvSpPr>
          <p:cNvPr id="10" name="Textfeld 7">
            <a:extLst>
              <a:ext uri="{FF2B5EF4-FFF2-40B4-BE49-F238E27FC236}">
                <a16:creationId xmlns:a16="http://schemas.microsoft.com/office/drawing/2014/main" id="{869A0F7E-24AD-4E47-92EE-D801E37BFED6}"/>
              </a:ext>
            </a:extLst>
          </p:cNvPr>
          <p:cNvSpPr txBox="1"/>
          <p:nvPr/>
        </p:nvSpPr>
        <p:spPr>
          <a:xfrm>
            <a:off x="2998470" y="5111750"/>
            <a:ext cx="80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Define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structure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of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multistate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model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11" name="Abgerundetes Rechteck 8">
            <a:extLst>
              <a:ext uri="{FF2B5EF4-FFF2-40B4-BE49-F238E27FC236}">
                <a16:creationId xmlns:a16="http://schemas.microsoft.com/office/drawing/2014/main" id="{3DB72AF2-95D5-F840-B122-6B5F4A41032A}"/>
              </a:ext>
            </a:extLst>
          </p:cNvPr>
          <p:cNvSpPr/>
          <p:nvPr/>
        </p:nvSpPr>
        <p:spPr>
          <a:xfrm>
            <a:off x="2998470" y="5040313"/>
            <a:ext cx="5718810" cy="555625"/>
          </a:xfrm>
          <a:prstGeom prst="roundRect">
            <a:avLst/>
          </a:prstGeom>
          <a:noFill/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34320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624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62255" y="483235"/>
            <a:ext cx="5597525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-transition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observation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matrices</a:t>
            </a:r>
            <a:endParaRPr lang="de-CH" sz="13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(i in 1:nind){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S(t+1)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(t in f[i]:(n.occasions-1)){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(1-psiAB[t])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[1,i,t,3] &lt;- 1-phiA[t]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(1-psiBA[t])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[2,i,t,3] &lt;- 1-phiB[t]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[1,i,t,2]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[1,i,t,3] &lt;- 1-pA[t]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[2,i,t,3] &lt;- 1-pB[t]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  <a:p>
            <a:endParaRPr lang="de-CH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618164" y="1526646"/>
          <a:ext cx="2711182" cy="898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96" name="Equation" r:id="rId4" imgW="2222280" imgH="736560" progId="Equation.DSMT4">
                  <p:embed/>
                </p:oleObj>
              </mc:Choice>
              <mc:Fallback>
                <p:oleObj name="Equation" r:id="rId4" imgW="2222280" imgH="73656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8164" y="1526646"/>
                        <a:ext cx="2711182" cy="8986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feld 7">
            <a:extLst>
              <a:ext uri="{FF2B5EF4-FFF2-40B4-BE49-F238E27FC236}">
                <a16:creationId xmlns:a16="http://schemas.microsoft.com/office/drawing/2014/main" id="{3482E9D6-BFE0-F844-BE01-815EF28B53E7}"/>
              </a:ext>
            </a:extLst>
          </p:cNvPr>
          <p:cNvSpPr txBox="1"/>
          <p:nvPr/>
        </p:nvSpPr>
        <p:spPr>
          <a:xfrm>
            <a:off x="2998470" y="5111750"/>
            <a:ext cx="80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Define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structure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of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multistate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model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11" name="Abgerundetes Rechteck 8">
            <a:extLst>
              <a:ext uri="{FF2B5EF4-FFF2-40B4-BE49-F238E27FC236}">
                <a16:creationId xmlns:a16="http://schemas.microsoft.com/office/drawing/2014/main" id="{9190395F-433A-9145-9D3E-4E909C0D54AF}"/>
              </a:ext>
            </a:extLst>
          </p:cNvPr>
          <p:cNvSpPr/>
          <p:nvPr/>
        </p:nvSpPr>
        <p:spPr>
          <a:xfrm>
            <a:off x="2998470" y="5040313"/>
            <a:ext cx="5718810" cy="555625"/>
          </a:xfrm>
          <a:prstGeom prst="roundRect">
            <a:avLst/>
          </a:prstGeom>
          <a:noFill/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3216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624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62255" y="483235"/>
            <a:ext cx="5597525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-transition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observation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matrices</a:t>
            </a:r>
            <a:endParaRPr lang="de-CH" sz="13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(i in 1:nind){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S(t+1)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(t in f[i]:(n.occasions-1)){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(1-psiAB[t])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[1,i,t,3] &lt;- 1-phiA[t]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(1-psiBA[t])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[2,i,t,3] &lt;- 1-phiB[t]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[1,i,t,3] &lt;- 1-pA[t]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[2,i,t,3] &lt;- 1-pB[t]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  <a:p>
            <a:endParaRPr lang="de-CH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618164" y="1526646"/>
          <a:ext cx="2711182" cy="898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99" name="Equation" r:id="rId4" imgW="2222280" imgH="736560" progId="Equation.DSMT4">
                  <p:embed/>
                </p:oleObj>
              </mc:Choice>
              <mc:Fallback>
                <p:oleObj name="Equation" r:id="rId4" imgW="2222280" imgH="73656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8164" y="1526646"/>
                        <a:ext cx="2711182" cy="8986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2"/>
          <p:cNvGraphicFramePr>
            <a:graphicFrameLocks noChangeAspect="1"/>
          </p:cNvGraphicFramePr>
          <p:nvPr/>
        </p:nvGraphicFramePr>
        <p:xfrm>
          <a:off x="6278564" y="3418416"/>
          <a:ext cx="1502582" cy="96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00" name="Equation" r:id="rId6" imgW="1104840" imgH="711000" progId="Equation.DSMT4">
                  <p:embed/>
                </p:oleObj>
              </mc:Choice>
              <mc:Fallback>
                <p:oleObj name="Equation" r:id="rId6" imgW="1104840" imgH="711000" progId="Equation.DSMT4">
                  <p:embed/>
                  <p:pic>
                    <p:nvPicPr>
                      <p:cNvPr id="7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8564" y="3418416"/>
                        <a:ext cx="1502582" cy="96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2998470" y="5111750"/>
            <a:ext cx="80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Define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structure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of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multistate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model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2998470" y="5040313"/>
            <a:ext cx="5718810" cy="555625"/>
          </a:xfrm>
          <a:prstGeom prst="roundRect">
            <a:avLst/>
          </a:prstGeom>
          <a:noFill/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0546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20700" y="889000"/>
            <a:ext cx="376417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Priors </a:t>
            </a:r>
            <a:r>
              <a:rPr lang="de-CH" sz="16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6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constraints</a:t>
            </a:r>
            <a:endParaRPr lang="de-CH" sz="16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(t in 1:(n.occasions-1)){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(u in 1:2){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31515" y="4914760"/>
            <a:ext cx="851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Define</a:t>
            </a:r>
            <a:r>
              <a:rPr lang="de-CH" dirty="0">
                <a:latin typeface="Calibri" pitchFamily="34" charset="0"/>
              </a:rPr>
              <a:t> linear </a:t>
            </a:r>
            <a:r>
              <a:rPr lang="de-CH" dirty="0" err="1">
                <a:latin typeface="Calibri" pitchFamily="34" charset="0"/>
              </a:rPr>
              <a:t>contraints</a:t>
            </a:r>
            <a:r>
              <a:rPr lang="de-CH" dirty="0">
                <a:latin typeface="Calibri" pitchFamily="34" charset="0"/>
              </a:rPr>
              <a:t> on </a:t>
            </a:r>
            <a:r>
              <a:rPr lang="de-CH" dirty="0" err="1">
                <a:latin typeface="Calibri" pitchFamily="34" charset="0"/>
              </a:rPr>
              <a:t>parameters</a:t>
            </a:r>
            <a:r>
              <a:rPr lang="de-CH" dirty="0">
                <a:latin typeface="Calibri" pitchFamily="34" charset="0"/>
              </a:rPr>
              <a:t> &amp; </a:t>
            </a:r>
            <a:r>
              <a:rPr lang="de-CH" dirty="0" err="1">
                <a:latin typeface="Calibri" pitchFamily="34" charset="0"/>
              </a:rPr>
              <a:t>specify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needed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priors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308225" y="4826000"/>
            <a:ext cx="8637655" cy="6926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308676"/>
              </p:ext>
            </p:extLst>
          </p:nvPr>
        </p:nvGraphicFramePr>
        <p:xfrm>
          <a:off x="5899150" y="1676136"/>
          <a:ext cx="1891588" cy="484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73" name="Equation" r:id="rId4" imgW="990360" imgH="253800" progId="Equation.DSMT4">
                  <p:embed/>
                </p:oleObj>
              </mc:Choice>
              <mc:Fallback>
                <p:oleObj name="Equation" r:id="rId4" imgW="990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99150" y="1676136"/>
                        <a:ext cx="1891588" cy="484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5898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20700" y="889000"/>
            <a:ext cx="376417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Priors </a:t>
            </a:r>
            <a:r>
              <a:rPr lang="de-CH" sz="16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constraints</a:t>
            </a:r>
            <a:endParaRPr lang="de-CH" sz="16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(t in 1:(n.occasions-1)){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(u in 1:2){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31515" y="4914760"/>
            <a:ext cx="851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Define</a:t>
            </a:r>
            <a:r>
              <a:rPr lang="de-CH" dirty="0">
                <a:latin typeface="Calibri" pitchFamily="34" charset="0"/>
              </a:rPr>
              <a:t> linear </a:t>
            </a:r>
            <a:r>
              <a:rPr lang="de-CH" dirty="0" err="1">
                <a:latin typeface="Calibri" pitchFamily="34" charset="0"/>
              </a:rPr>
              <a:t>contraints</a:t>
            </a:r>
            <a:r>
              <a:rPr lang="de-CH" dirty="0">
                <a:latin typeface="Calibri" pitchFamily="34" charset="0"/>
              </a:rPr>
              <a:t> on </a:t>
            </a:r>
            <a:r>
              <a:rPr lang="de-CH" dirty="0" err="1">
                <a:latin typeface="Calibri" pitchFamily="34" charset="0"/>
              </a:rPr>
              <a:t>parameters</a:t>
            </a:r>
            <a:r>
              <a:rPr lang="de-CH" dirty="0">
                <a:latin typeface="Calibri" pitchFamily="34" charset="0"/>
              </a:rPr>
              <a:t> &amp; </a:t>
            </a:r>
            <a:r>
              <a:rPr lang="de-CH" dirty="0" err="1">
                <a:latin typeface="Calibri" pitchFamily="34" charset="0"/>
              </a:rPr>
              <a:t>specify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needed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priors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308225" y="4826000"/>
            <a:ext cx="8637655" cy="6926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/>
        </p:nvGraphicFramePr>
        <p:xfrm>
          <a:off x="5899150" y="1676136"/>
          <a:ext cx="1891588" cy="484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67" name="Equation" r:id="rId4" imgW="990360" imgH="253800" progId="Equation.DSMT4">
                  <p:embed/>
                </p:oleObj>
              </mc:Choice>
              <mc:Fallback>
                <p:oleObj name="Equation" r:id="rId4" imgW="990360" imgH="253800" progId="Equation.DSMT4">
                  <p:embed/>
                  <p:pic>
                    <p:nvPicPr>
                      <p:cNvPr id="2" name="Objek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99150" y="1676136"/>
                        <a:ext cx="1891588" cy="484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5620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20700" y="889000"/>
            <a:ext cx="376417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 Priors </a:t>
            </a:r>
            <a:r>
              <a:rPr lang="de-CH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constraints</a:t>
            </a:r>
            <a:endParaRPr lang="de-CH" sz="16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(t in 1:(n.occasions-1)){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(u in 1:2){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31515" y="4914760"/>
            <a:ext cx="851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Define</a:t>
            </a:r>
            <a:r>
              <a:rPr lang="de-CH" dirty="0">
                <a:latin typeface="Calibri" pitchFamily="34" charset="0"/>
              </a:rPr>
              <a:t> linear </a:t>
            </a:r>
            <a:r>
              <a:rPr lang="de-CH" dirty="0" err="1">
                <a:latin typeface="Calibri" pitchFamily="34" charset="0"/>
              </a:rPr>
              <a:t>contraints</a:t>
            </a:r>
            <a:r>
              <a:rPr lang="de-CH" dirty="0">
                <a:latin typeface="Calibri" pitchFamily="34" charset="0"/>
              </a:rPr>
              <a:t> on </a:t>
            </a:r>
            <a:r>
              <a:rPr lang="de-CH" dirty="0" err="1">
                <a:latin typeface="Calibri" pitchFamily="34" charset="0"/>
              </a:rPr>
              <a:t>parameters</a:t>
            </a:r>
            <a:r>
              <a:rPr lang="de-CH" dirty="0">
                <a:latin typeface="Calibri" pitchFamily="34" charset="0"/>
              </a:rPr>
              <a:t> &amp; </a:t>
            </a:r>
            <a:r>
              <a:rPr lang="de-CH" dirty="0" err="1">
                <a:latin typeface="Calibri" pitchFamily="34" charset="0"/>
              </a:rPr>
              <a:t>specify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needed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priors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308225" y="4826000"/>
            <a:ext cx="8637655" cy="6926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/>
        </p:nvGraphicFramePr>
        <p:xfrm>
          <a:off x="5899150" y="1676136"/>
          <a:ext cx="1891588" cy="484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91" name="Equation" r:id="rId4" imgW="990360" imgH="253800" progId="Equation.DSMT4">
                  <p:embed/>
                </p:oleObj>
              </mc:Choice>
              <mc:Fallback>
                <p:oleObj name="Equation" r:id="rId4" imgW="990360" imgH="253800" progId="Equation.DSMT4">
                  <p:embed/>
                  <p:pic>
                    <p:nvPicPr>
                      <p:cNvPr id="2" name="Objek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99150" y="1676136"/>
                        <a:ext cx="1891588" cy="484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3714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62442"/>
            <a:ext cx="79528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CJS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w</a:t>
            </a:r>
            <a:r>
              <a:rPr lang="de-CH" b="1" dirty="0">
                <a:latin typeface="Calibri" pitchFamily="34" charset="0"/>
              </a:rPr>
              <a:t>/ 2 </a:t>
            </a:r>
            <a:r>
              <a:rPr lang="de-CH" b="1" dirty="0" err="1">
                <a:latin typeface="Calibri" pitchFamily="34" charset="0"/>
              </a:rPr>
              <a:t>states</a:t>
            </a:r>
            <a:r>
              <a:rPr lang="de-CH" b="1" dirty="0">
                <a:latin typeface="Calibri" pitchFamily="34" charset="0"/>
              </a:rPr>
              <a:t>: </a:t>
            </a:r>
            <a:r>
              <a:rPr lang="de-CH" b="1" dirty="0" err="1">
                <a:latin typeface="Calibri" pitchFamily="34" charset="0"/>
              </a:rPr>
              <a:t>alive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and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dead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04043" y="1181877"/>
            <a:ext cx="559752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-transition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observation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matrices</a:t>
            </a:r>
            <a:endParaRPr lang="de-CH" sz="13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(i in 1:nind){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S(t+1)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(t in f[i]:(n.occasions-1)){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&lt;- 1 -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p[t]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&lt;- 1 - p[t]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  <a:p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1841FB8-D4D2-0F45-B172-CE93113EB96E}"/>
                  </a:ext>
                </a:extLst>
              </p:cNvPr>
              <p:cNvSpPr txBox="1"/>
              <p:nvPr/>
            </p:nvSpPr>
            <p:spPr>
              <a:xfrm>
                <a:off x="6857685" y="2074636"/>
                <a:ext cx="1185196" cy="471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1841FB8-D4D2-0F45-B172-CE93113EB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685" y="2074636"/>
                <a:ext cx="1185196" cy="471347"/>
              </a:xfrm>
              <a:prstGeom prst="rect">
                <a:avLst/>
              </a:prstGeom>
              <a:blipFill>
                <a:blip r:embed="rId3"/>
                <a:stretch>
                  <a:fillRect t="-2632" b="-157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B04B3CA-318F-DD41-8741-17F0121E3837}"/>
                  </a:ext>
                </a:extLst>
              </p:cNvPr>
              <p:cNvSpPr txBox="1"/>
              <p:nvPr/>
            </p:nvSpPr>
            <p:spPr>
              <a:xfrm>
                <a:off x="6857685" y="3321622"/>
                <a:ext cx="1123256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B04B3CA-318F-DD41-8741-17F0121E3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685" y="3321622"/>
                <a:ext cx="1123256" cy="469039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928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62442"/>
            <a:ext cx="79528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CJS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w</a:t>
            </a:r>
            <a:r>
              <a:rPr lang="de-CH" b="1" dirty="0">
                <a:latin typeface="Calibri" pitchFamily="34" charset="0"/>
              </a:rPr>
              <a:t>/ 2 </a:t>
            </a:r>
            <a:r>
              <a:rPr lang="de-CH" b="1" dirty="0" err="1">
                <a:latin typeface="Calibri" pitchFamily="34" charset="0"/>
              </a:rPr>
              <a:t>states</a:t>
            </a:r>
            <a:r>
              <a:rPr lang="de-CH" b="1" dirty="0">
                <a:latin typeface="Calibri" pitchFamily="34" charset="0"/>
              </a:rPr>
              <a:t>: </a:t>
            </a:r>
            <a:r>
              <a:rPr lang="de-CH" b="1" dirty="0" err="1">
                <a:latin typeface="Calibri" pitchFamily="34" charset="0"/>
              </a:rPr>
              <a:t>alive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and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dead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04043" y="1181877"/>
            <a:ext cx="559752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-transition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observation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matrices</a:t>
            </a:r>
            <a:endParaRPr lang="de-CH" sz="13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(i in 1:nind){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S(t+1)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(t in f[i]:(n.occasions-1)){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&lt;- 1 -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p[t]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&lt;- 1 - p[t]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  <a:p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1841FB8-D4D2-0F45-B172-CE93113EB96E}"/>
                  </a:ext>
                </a:extLst>
              </p:cNvPr>
              <p:cNvSpPr txBox="1"/>
              <p:nvPr/>
            </p:nvSpPr>
            <p:spPr>
              <a:xfrm>
                <a:off x="6857685" y="2074636"/>
                <a:ext cx="1185196" cy="471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1841FB8-D4D2-0F45-B172-CE93113EB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685" y="2074636"/>
                <a:ext cx="1185196" cy="471347"/>
              </a:xfrm>
              <a:prstGeom prst="rect">
                <a:avLst/>
              </a:prstGeom>
              <a:blipFill>
                <a:blip r:embed="rId3"/>
                <a:stretch>
                  <a:fillRect t="-2632" b="-157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B04B3CA-318F-DD41-8741-17F0121E3837}"/>
                  </a:ext>
                </a:extLst>
              </p:cNvPr>
              <p:cNvSpPr txBox="1"/>
              <p:nvPr/>
            </p:nvSpPr>
            <p:spPr>
              <a:xfrm>
                <a:off x="6857685" y="3321622"/>
                <a:ext cx="1123256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B04B3CA-318F-DD41-8741-17F0121E3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685" y="3321622"/>
                <a:ext cx="1123256" cy="469039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0F96983-D982-654C-B569-57B6323F9291}"/>
              </a:ext>
            </a:extLst>
          </p:cNvPr>
          <p:cNvSpPr/>
          <p:nvPr/>
        </p:nvSpPr>
        <p:spPr>
          <a:xfrm>
            <a:off x="1026438" y="4862905"/>
            <a:ext cx="6935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 code </a:t>
            </a:r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here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: https://</a:t>
            </a:r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oliviergimenez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multievent_jags_R</a:t>
            </a:r>
            <a:endParaRPr 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232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8381272-D1D1-C441-8F37-B2EB815955C1}"/>
              </a:ext>
            </a:extLst>
          </p:cNvPr>
          <p:cNvSpPr txBox="1"/>
          <p:nvPr/>
        </p:nvSpPr>
        <p:spPr>
          <a:xfrm>
            <a:off x="201335" y="117446"/>
            <a:ext cx="14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2986537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2">
            <a:extLst>
              <a:ext uri="{FF2B5EF4-FFF2-40B4-BE49-F238E27FC236}">
                <a16:creationId xmlns:a16="http://schemas.microsoft.com/office/drawing/2014/main" id="{6EAA6B5D-7CE0-5E4F-A299-A1A905881B58}"/>
              </a:ext>
            </a:extLst>
          </p:cNvPr>
          <p:cNvSpPr txBox="1"/>
          <p:nvPr/>
        </p:nvSpPr>
        <p:spPr>
          <a:xfrm>
            <a:off x="638177" y="317182"/>
            <a:ext cx="2392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b="1" dirty="0">
                <a:latin typeface="Calibri" panose="020F0502020204030204" pitchFamily="34" charset="0"/>
              </a:rPr>
              <a:t>A </a:t>
            </a:r>
            <a:r>
              <a:rPr lang="de-CH" sz="2800" b="1" dirty="0" err="1">
                <a:latin typeface="Calibri" panose="020F0502020204030204" pitchFamily="34" charset="0"/>
              </a:rPr>
              <a:t>bit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of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history</a:t>
            </a:r>
            <a:endParaRPr lang="de-CH" sz="2800" b="1" dirty="0">
              <a:latin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B131E6-2E5D-0A4B-A157-97008EC29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100" y="158591"/>
            <a:ext cx="5546817" cy="53978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991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74286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 </a:t>
            </a:r>
            <a:r>
              <a:rPr lang="de-CH" dirty="0">
                <a:latin typeface="Calibri" pitchFamily="34" charset="0"/>
              </a:rPr>
              <a:t>(</a:t>
            </a:r>
            <a:r>
              <a:rPr lang="de-CH" dirty="0" err="1">
                <a:latin typeface="Calibri" pitchFamily="34" charset="0"/>
              </a:rPr>
              <a:t>Lebreton</a:t>
            </a:r>
            <a:r>
              <a:rPr lang="de-CH" dirty="0">
                <a:latin typeface="Calibri" pitchFamily="34" charset="0"/>
              </a:rPr>
              <a:t> et al. 2009)</a:t>
            </a:r>
            <a:endParaRPr lang="en-GB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000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6" name="Object 20"/>
          <p:cNvGraphicFramePr>
            <a:graphicFrameLocks noChangeAspect="1"/>
          </p:cNvGraphicFramePr>
          <p:nvPr/>
        </p:nvGraphicFramePr>
        <p:xfrm>
          <a:off x="2834866" y="2500307"/>
          <a:ext cx="2659507" cy="876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59" name="Equation" r:id="rId4" imgW="2234880" imgH="736560" progId="Equation.DSMT4">
                  <p:embed/>
                </p:oleObj>
              </mc:Choice>
              <mc:Fallback>
                <p:oleObj name="Equation" r:id="rId4" imgW="2234880" imgH="736560" progId="Equation.DSMT4">
                  <p:embed/>
                  <p:pic>
                    <p:nvPicPr>
                      <p:cNvPr id="3891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4866" y="2500307"/>
                        <a:ext cx="2659507" cy="8765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TextBox 10"/>
          <p:cNvSpPr txBox="1">
            <a:spLocks noChangeArrowheads="1"/>
          </p:cNvSpPr>
          <p:nvPr/>
        </p:nvSpPr>
        <p:spPr bwMode="auto">
          <a:xfrm>
            <a:off x="1771969" y="2525449"/>
            <a:ext cx="1016625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breeding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non-</a:t>
            </a: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breeding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8918" name="TextBox 13"/>
          <p:cNvSpPr txBox="1">
            <a:spLocks noChangeArrowheads="1"/>
          </p:cNvSpPr>
          <p:nvPr/>
        </p:nvSpPr>
        <p:spPr bwMode="auto">
          <a:xfrm rot="5400000">
            <a:off x="4066940" y="961911"/>
            <a:ext cx="734561" cy="235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>
              <a:spcBef>
                <a:spcPts val="1800"/>
              </a:spcBef>
            </a:pP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1800"/>
              </a:spcBef>
            </a:pP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1800"/>
              </a:spcBef>
            </a:pP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1800"/>
              </a:spcBef>
            </a:pP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non-br.</a:t>
            </a:r>
          </a:p>
          <a:p>
            <a:pPr algn="r" eaLnBrk="1" hangingPunct="1">
              <a:spcBef>
                <a:spcPts val="1800"/>
              </a:spcBef>
            </a:pP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1800"/>
              </a:spcBef>
            </a:pP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breeding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8919" name="TextBox 9"/>
          <p:cNvSpPr txBox="1">
            <a:spLocks noChangeArrowheads="1"/>
          </p:cNvSpPr>
          <p:nvPr/>
        </p:nvSpPr>
        <p:spPr bwMode="auto">
          <a:xfrm>
            <a:off x="557020" y="2764971"/>
            <a:ext cx="11330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States </a:t>
            </a: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 time t</a:t>
            </a:r>
          </a:p>
        </p:txBody>
      </p:sp>
      <p:sp>
        <p:nvSpPr>
          <p:cNvPr id="38920" name="TextBox 11"/>
          <p:cNvSpPr txBox="1">
            <a:spLocks noChangeArrowheads="1"/>
          </p:cNvSpPr>
          <p:nvPr/>
        </p:nvSpPr>
        <p:spPr bwMode="auto">
          <a:xfrm>
            <a:off x="3582417" y="1534105"/>
            <a:ext cx="12885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States </a:t>
            </a: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 time t</a:t>
            </a:r>
            <a:r>
              <a:rPr lang="de-CH" sz="1200" dirty="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graphicFrame>
        <p:nvGraphicFramePr>
          <p:cNvPr id="38924" name="Object 22"/>
          <p:cNvGraphicFramePr>
            <a:graphicFrameLocks noChangeAspect="1"/>
          </p:cNvGraphicFramePr>
          <p:nvPr/>
        </p:nvGraphicFramePr>
        <p:xfrm>
          <a:off x="2793998" y="4700324"/>
          <a:ext cx="1363277" cy="867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60" name="Equation" r:id="rId6" imgW="1117440" imgH="711000" progId="Equation.DSMT4">
                  <p:embed/>
                </p:oleObj>
              </mc:Choice>
              <mc:Fallback>
                <p:oleObj name="Equation" r:id="rId6" imgW="1117440" imgH="711000" progId="Equation.DSMT4">
                  <p:embed/>
                  <p:pic>
                    <p:nvPicPr>
                      <p:cNvPr id="38924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3998" y="4700324"/>
                        <a:ext cx="1363277" cy="8674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5" name="TextBox 14"/>
          <p:cNvSpPr txBox="1">
            <a:spLocks noChangeArrowheads="1"/>
          </p:cNvSpPr>
          <p:nvPr/>
        </p:nvSpPr>
        <p:spPr bwMode="auto">
          <a:xfrm>
            <a:off x="1766889" y="4730805"/>
            <a:ext cx="1016625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breeding</a:t>
            </a:r>
            <a:endParaRPr lang="de-CH" sz="1200" i="1" dirty="0">
              <a:solidFill>
                <a:srgbClr val="FF0000"/>
              </a:solidFill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non-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breeding</a:t>
            </a:r>
            <a:endParaRPr lang="de-CH" sz="1200" i="1" dirty="0">
              <a:solidFill>
                <a:srgbClr val="FF0000"/>
              </a:solidFill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dead</a:t>
            </a:r>
            <a:endParaRPr lang="de-CH" sz="1200" i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8926" name="TextBox 15"/>
          <p:cNvSpPr txBox="1">
            <a:spLocks noChangeArrowheads="1"/>
          </p:cNvSpPr>
          <p:nvPr/>
        </p:nvSpPr>
        <p:spPr bwMode="auto">
          <a:xfrm>
            <a:off x="633414" y="4909345"/>
            <a:ext cx="11330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States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time t</a:t>
            </a:r>
          </a:p>
        </p:txBody>
      </p:sp>
      <p:sp>
        <p:nvSpPr>
          <p:cNvPr id="38927" name="TextBox 18"/>
          <p:cNvSpPr txBox="1">
            <a:spLocks noChangeArrowheads="1"/>
          </p:cNvSpPr>
          <p:nvPr/>
        </p:nvSpPr>
        <p:spPr bwMode="auto">
          <a:xfrm rot="5400000">
            <a:off x="2970762" y="3590971"/>
            <a:ext cx="983154" cy="1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>
              <a:spcBef>
                <a:spcPts val="2500"/>
              </a:spcBef>
            </a:pP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not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seen</a:t>
            </a:r>
            <a:endParaRPr lang="de-CH" sz="1200" i="1" dirty="0">
              <a:solidFill>
                <a:srgbClr val="FF0000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25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seen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, non-br.</a:t>
            </a:r>
          </a:p>
          <a:p>
            <a:pPr algn="r" eaLnBrk="1" hangingPunct="1">
              <a:spcBef>
                <a:spcPts val="25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seen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, br.</a:t>
            </a:r>
          </a:p>
        </p:txBody>
      </p:sp>
      <p:sp>
        <p:nvSpPr>
          <p:cNvPr id="38928" name="TextBox 19"/>
          <p:cNvSpPr txBox="1">
            <a:spLocks noChangeArrowheads="1"/>
          </p:cNvSpPr>
          <p:nvPr/>
        </p:nvSpPr>
        <p:spPr bwMode="auto">
          <a:xfrm>
            <a:off x="2638425" y="3492501"/>
            <a:ext cx="15703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Observations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time t</a:t>
            </a:r>
            <a:endParaRPr lang="de-CH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6517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1. </a:t>
            </a:r>
            <a:r>
              <a:rPr lang="de-CH" dirty="0" err="1">
                <a:latin typeface="Calibri" pitchFamily="34" charset="0"/>
              </a:rPr>
              <a:t>Breeder</a:t>
            </a:r>
            <a:r>
              <a:rPr lang="de-CH" dirty="0">
                <a:latin typeface="Calibri" pitchFamily="34" charset="0"/>
              </a:rPr>
              <a:t> vs. non-</a:t>
            </a:r>
            <a:r>
              <a:rPr lang="de-CH" dirty="0" err="1">
                <a:latin typeface="Calibri" pitchFamily="34" charset="0"/>
              </a:rPr>
              <a:t>breeders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333853" y="1133277"/>
            <a:ext cx="223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latin typeface="Calibri" pitchFamily="34" charset="0"/>
              </a:rPr>
              <a:t>State-</a:t>
            </a:r>
            <a:r>
              <a:rPr lang="de-CH" sz="1800" dirty="0" err="1">
                <a:latin typeface="Calibri" pitchFamily="34" charset="0"/>
              </a:rPr>
              <a:t>space</a:t>
            </a:r>
            <a:r>
              <a:rPr lang="de-CH" sz="1800" dirty="0">
                <a:latin typeface="Calibri" pitchFamily="34" charset="0"/>
              </a:rPr>
              <a:t> </a:t>
            </a:r>
            <a:r>
              <a:rPr lang="de-CH" sz="1800" dirty="0" err="1">
                <a:latin typeface="Calibri" pitchFamily="34" charset="0"/>
              </a:rPr>
              <a:t>likelihood</a:t>
            </a:r>
            <a:endParaRPr lang="de-CH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61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 Box 19"/>
          <p:cNvSpPr txBox="1">
            <a:spLocks noChangeArrowheads="1"/>
          </p:cNvSpPr>
          <p:nvPr/>
        </p:nvSpPr>
        <p:spPr bwMode="auto">
          <a:xfrm>
            <a:off x="471488" y="1595438"/>
            <a:ext cx="15717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>
                <a:solidFill>
                  <a:srgbClr val="3333CC"/>
                </a:solidFill>
                <a:latin typeface="Calibri" pitchFamily="34" charset="0"/>
              </a:rPr>
              <a:t>State process</a:t>
            </a:r>
          </a:p>
        </p:txBody>
      </p:sp>
      <p:sp>
        <p:nvSpPr>
          <p:cNvPr id="36871" name="TextBox 9"/>
          <p:cNvSpPr txBox="1">
            <a:spLocks noChangeArrowheads="1"/>
          </p:cNvSpPr>
          <p:nvPr/>
        </p:nvSpPr>
        <p:spPr bwMode="auto">
          <a:xfrm>
            <a:off x="1011239" y="2152386"/>
            <a:ext cx="16105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36872" name="TextBox 11"/>
          <p:cNvSpPr txBox="1">
            <a:spLocks noChangeArrowheads="1"/>
          </p:cNvSpPr>
          <p:nvPr/>
        </p:nvSpPr>
        <p:spPr bwMode="auto">
          <a:xfrm>
            <a:off x="4549775" y="1116542"/>
            <a:ext cx="1842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  <a:r>
              <a:rPr lang="de-CH" sz="180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477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2. Movement </a:t>
            </a:r>
            <a:r>
              <a:rPr lang="de-CH" dirty="0" err="1">
                <a:latin typeface="Calibri" pitchFamily="34" charset="0"/>
              </a:rPr>
              <a:t>among</a:t>
            </a:r>
            <a:r>
              <a:rPr lang="de-CH" dirty="0">
                <a:latin typeface="Calibri" pitchFamily="34" charset="0"/>
              </a:rPr>
              <a:t> 3 </a:t>
            </a:r>
            <a:r>
              <a:rPr lang="de-CH" dirty="0" err="1">
                <a:latin typeface="Calibri" pitchFamily="34" charset="0"/>
              </a:rPr>
              <a:t>sites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403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>
              <a:latin typeface="Calibri" pitchFamily="34" charset="0"/>
            </a:endParaRPr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801490"/>
              </p:ext>
            </p:extLst>
          </p:nvPr>
        </p:nvGraphicFramePr>
        <p:xfrm>
          <a:off x="2849126" y="1557019"/>
          <a:ext cx="5501084" cy="1390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90" name="Equation" r:id="rId4" imgW="4622760" imgH="1168200" progId="Equation.DSMT4">
                  <p:embed/>
                </p:oleObj>
              </mc:Choice>
              <mc:Fallback>
                <p:oleObj name="Equation" r:id="rId4" imgW="4622760" imgH="1168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126" y="1557019"/>
                        <a:ext cx="5501084" cy="13901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1218814"/>
            <a:ext cx="22313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,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>
              <a:latin typeface="Calibri" pitchFamily="34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790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 Box 19"/>
          <p:cNvSpPr txBox="1">
            <a:spLocks noChangeArrowheads="1"/>
          </p:cNvSpPr>
          <p:nvPr/>
        </p:nvSpPr>
        <p:spPr bwMode="auto">
          <a:xfrm>
            <a:off x="471488" y="1595438"/>
            <a:ext cx="15717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>
                <a:solidFill>
                  <a:srgbClr val="3333CC"/>
                </a:solidFill>
                <a:latin typeface="Calibri" pitchFamily="34" charset="0"/>
              </a:rPr>
              <a:t>State process</a:t>
            </a:r>
          </a:p>
        </p:txBody>
      </p:sp>
      <p:sp>
        <p:nvSpPr>
          <p:cNvPr id="36871" name="TextBox 9"/>
          <p:cNvSpPr txBox="1">
            <a:spLocks noChangeArrowheads="1"/>
          </p:cNvSpPr>
          <p:nvPr/>
        </p:nvSpPr>
        <p:spPr bwMode="auto">
          <a:xfrm>
            <a:off x="1011239" y="2152386"/>
            <a:ext cx="16105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36872" name="TextBox 11"/>
          <p:cNvSpPr txBox="1">
            <a:spLocks noChangeArrowheads="1"/>
          </p:cNvSpPr>
          <p:nvPr/>
        </p:nvSpPr>
        <p:spPr bwMode="auto">
          <a:xfrm>
            <a:off x="4549775" y="1116542"/>
            <a:ext cx="1842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  <a:r>
              <a:rPr lang="de-CH" sz="180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477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2. Movement </a:t>
            </a:r>
            <a:r>
              <a:rPr lang="de-CH" dirty="0" err="1">
                <a:latin typeface="Calibri" pitchFamily="34" charset="0"/>
              </a:rPr>
              <a:t>among</a:t>
            </a:r>
            <a:r>
              <a:rPr lang="de-CH" dirty="0">
                <a:latin typeface="Calibri" pitchFamily="34" charset="0"/>
              </a:rPr>
              <a:t> 3 </a:t>
            </a:r>
            <a:r>
              <a:rPr lang="de-CH" dirty="0" err="1">
                <a:latin typeface="Calibri" pitchFamily="34" charset="0"/>
              </a:rPr>
              <a:t>sites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403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>
              <a:latin typeface="Calibri" pitchFamily="34" charset="0"/>
            </a:endParaRPr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/>
        </p:nvGraphicFramePr>
        <p:xfrm>
          <a:off x="2849126" y="1557019"/>
          <a:ext cx="5501084" cy="1390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41" name="Equation" r:id="rId4" imgW="4622760" imgH="1168200" progId="Equation.DSMT4">
                  <p:embed/>
                </p:oleObj>
              </mc:Choice>
              <mc:Fallback>
                <p:oleObj name="Equation" r:id="rId4" imgW="4622760" imgH="1168200" progId="Equation.DSMT4">
                  <p:embed/>
                  <p:pic>
                    <p:nvPicPr>
                      <p:cNvPr id="4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126" y="1557019"/>
                        <a:ext cx="5501084" cy="13901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1218814"/>
            <a:ext cx="22313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,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>
              <a:latin typeface="Calibri" pitchFamily="34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487363" y="3713440"/>
            <a:ext cx="7056080" cy="1824501"/>
            <a:chOff x="487363" y="4456112"/>
            <a:chExt cx="7056080" cy="2189396"/>
          </a:xfrm>
        </p:grpSpPr>
        <p:sp>
          <p:nvSpPr>
            <p:cNvPr id="36875" name="Text Box 21"/>
            <p:cNvSpPr txBox="1">
              <a:spLocks noChangeArrowheads="1"/>
            </p:cNvSpPr>
            <p:nvPr/>
          </p:nvSpPr>
          <p:spPr bwMode="auto">
            <a:xfrm>
              <a:off x="487363" y="4624388"/>
              <a:ext cx="2309094" cy="48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FF0000"/>
                  </a:solidFill>
                  <a:latin typeface="Calibri" pitchFamily="34" charset="0"/>
                </a:rPr>
                <a:t>Observation </a:t>
              </a:r>
              <a:r>
                <a:rPr lang="de-CH" sz="2000" dirty="0" err="1">
                  <a:solidFill>
                    <a:srgbClr val="FF0000"/>
                  </a:solidFill>
                  <a:latin typeface="Calibri" pitchFamily="34" charset="0"/>
                </a:rPr>
                <a:t>process</a:t>
              </a:r>
              <a:endParaRPr lang="de-CH" sz="20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36878" name="TextBox 15"/>
            <p:cNvSpPr txBox="1">
              <a:spLocks noChangeArrowheads="1"/>
            </p:cNvSpPr>
            <p:nvPr/>
          </p:nvSpPr>
          <p:spPr bwMode="auto">
            <a:xfrm>
              <a:off x="1590358" y="5665661"/>
              <a:ext cx="1610505" cy="44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solidFill>
                    <a:srgbClr val="FF0000"/>
                  </a:solidFill>
                  <a:latin typeface="Calibri" pitchFamily="34" charset="0"/>
                </a:rPr>
                <a:t>States </a:t>
              </a:r>
              <a:r>
                <a:rPr lang="de-CH" sz="18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800" i="1" dirty="0">
                  <a:solidFill>
                    <a:srgbClr val="FF0000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6880" name="TextBox 19"/>
            <p:cNvSpPr txBox="1">
              <a:spLocks noChangeArrowheads="1"/>
            </p:cNvSpPr>
            <p:nvPr/>
          </p:nvSpPr>
          <p:spPr bwMode="auto">
            <a:xfrm>
              <a:off x="4855642" y="4456112"/>
              <a:ext cx="2266326" cy="44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 err="1">
                  <a:solidFill>
                    <a:srgbClr val="FF0000"/>
                  </a:solidFill>
                  <a:latin typeface="Calibri" pitchFamily="34" charset="0"/>
                </a:rPr>
                <a:t>Observations</a:t>
              </a:r>
              <a:r>
                <a:rPr lang="de-CH" sz="1800" i="1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8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800" i="1" dirty="0">
                  <a:solidFill>
                    <a:srgbClr val="FF0000"/>
                  </a:solidFill>
                  <a:latin typeface="Calibri" pitchFamily="34" charset="0"/>
                </a:rPr>
                <a:t> time t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graphicFrame>
          <p:nvGraphicFramePr>
            <p:cNvPr id="7" name="Objekt 6"/>
            <p:cNvGraphicFramePr>
              <a:graphicFrameLocks noChangeAspect="1"/>
            </p:cNvGraphicFramePr>
            <p:nvPr/>
          </p:nvGraphicFramePr>
          <p:xfrm>
            <a:off x="3638390" y="4921248"/>
            <a:ext cx="3905053" cy="1724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442" name="Equation" r:id="rId6" imgW="3174840" imgH="1168200" progId="Equation.DSMT4">
                    <p:embed/>
                  </p:oleObj>
                </mc:Choice>
                <mc:Fallback>
                  <p:oleObj name="Equation" r:id="rId6" imgW="3174840" imgH="1168200" progId="Equation.DSMT4">
                    <p:embed/>
                    <p:pic>
                      <p:nvPicPr>
                        <p:cNvPr id="7" name="Objek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8390" y="4921248"/>
                          <a:ext cx="3905053" cy="172426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0941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477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2. Movement </a:t>
            </a:r>
            <a:r>
              <a:rPr lang="de-CH" dirty="0" err="1">
                <a:latin typeface="Calibri" pitchFamily="34" charset="0"/>
              </a:rPr>
              <a:t>among</a:t>
            </a:r>
            <a:r>
              <a:rPr lang="de-CH" dirty="0">
                <a:latin typeface="Calibri" pitchFamily="34" charset="0"/>
              </a:rPr>
              <a:t> 3 </a:t>
            </a:r>
            <a:r>
              <a:rPr lang="de-CH" dirty="0" err="1">
                <a:latin typeface="Calibri" pitchFamily="34" charset="0"/>
              </a:rPr>
              <a:t>sites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403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2" name="Textfeld 1"/>
          <p:cNvSpPr txBox="1"/>
          <p:nvPr/>
        </p:nvSpPr>
        <p:spPr>
          <a:xfrm>
            <a:off x="623888" y="3387342"/>
            <a:ext cx="8240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>
                <a:latin typeface="Calibri" pitchFamily="34" charset="0"/>
                <a:cs typeface="Calibri" pitchFamily="34" charset="0"/>
              </a:rPr>
              <a:t>The </a:t>
            </a:r>
            <a:r>
              <a:rPr lang="de-CH" sz="2000" dirty="0" err="1">
                <a:latin typeface="Calibri" pitchFamily="34" charset="0"/>
                <a:cs typeface="Calibri" pitchFamily="34" charset="0"/>
              </a:rPr>
              <a:t>parameters</a:t>
            </a:r>
            <a:r>
              <a:rPr lang="de-CH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AB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and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AC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(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as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well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as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BA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&amp;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BC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and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CA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&amp;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CB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) must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be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in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the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interval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[0, 1]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and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their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sum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must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be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≤ 1. </a:t>
            </a:r>
          </a:p>
          <a:p>
            <a:endParaRPr lang="de-CH" sz="2000" dirty="0">
              <a:latin typeface="Calibri" pitchFamily="34" charset="0"/>
              <a:cs typeface="Calibri" pitchFamily="34" charset="0"/>
              <a:sym typeface="Symbol"/>
            </a:endParaRP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471488" y="1595438"/>
            <a:ext cx="15717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>
                <a:solidFill>
                  <a:srgbClr val="3333CC"/>
                </a:solidFill>
                <a:latin typeface="Calibri" pitchFamily="34" charset="0"/>
              </a:rPr>
              <a:t>State </a:t>
            </a:r>
            <a:r>
              <a:rPr lang="de-CH" sz="2000" dirty="0" err="1">
                <a:solidFill>
                  <a:srgbClr val="3333CC"/>
                </a:solidFill>
                <a:latin typeface="Calibri" pitchFamily="34" charset="0"/>
              </a:rPr>
              <a:t>process</a:t>
            </a:r>
            <a:endParaRPr lang="de-CH" sz="2000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0" y="1218814"/>
            <a:ext cx="22313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,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2661271-245E-DC43-9928-3CD234625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239" y="2152386"/>
            <a:ext cx="16105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40FCFB57-FABE-4B45-9C9E-C6111A2E6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9775" y="1116542"/>
            <a:ext cx="1842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  <a:r>
              <a:rPr lang="de-CH" sz="180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graphicFrame>
        <p:nvGraphicFramePr>
          <p:cNvPr id="15" name="Objekt 3">
            <a:extLst>
              <a:ext uri="{FF2B5EF4-FFF2-40B4-BE49-F238E27FC236}">
                <a16:creationId xmlns:a16="http://schemas.microsoft.com/office/drawing/2014/main" id="{0354A208-9C86-B249-8E7E-BF681EB787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9126" y="1557019"/>
          <a:ext cx="5501084" cy="1390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49" name="Equation" r:id="rId4" imgW="4622760" imgH="1168200" progId="Equation.DSMT4">
                  <p:embed/>
                </p:oleObj>
              </mc:Choice>
              <mc:Fallback>
                <p:oleObj name="Equation" r:id="rId4" imgW="4622760" imgH="1168200" progId="Equation.DSMT4">
                  <p:embed/>
                  <p:pic>
                    <p:nvPicPr>
                      <p:cNvPr id="4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126" y="1557019"/>
                        <a:ext cx="5501084" cy="13901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8125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477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2. Movement </a:t>
            </a:r>
            <a:r>
              <a:rPr lang="de-CH" dirty="0" err="1">
                <a:latin typeface="Calibri" pitchFamily="34" charset="0"/>
              </a:rPr>
              <a:t>among</a:t>
            </a:r>
            <a:r>
              <a:rPr lang="de-CH" dirty="0">
                <a:latin typeface="Calibri" pitchFamily="34" charset="0"/>
              </a:rPr>
              <a:t> 3 </a:t>
            </a:r>
            <a:r>
              <a:rPr lang="de-CH" dirty="0" err="1">
                <a:latin typeface="Calibri" pitchFamily="34" charset="0"/>
              </a:rPr>
              <a:t>sites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403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2" name="Textfeld 1"/>
          <p:cNvSpPr txBox="1"/>
          <p:nvPr/>
        </p:nvSpPr>
        <p:spPr>
          <a:xfrm>
            <a:off x="623888" y="3387342"/>
            <a:ext cx="82407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>
                <a:latin typeface="Calibri" pitchFamily="34" charset="0"/>
                <a:cs typeface="Calibri" pitchFamily="34" charset="0"/>
              </a:rPr>
              <a:t>The </a:t>
            </a:r>
            <a:r>
              <a:rPr lang="de-CH" sz="2000" dirty="0" err="1">
                <a:latin typeface="Calibri" pitchFamily="34" charset="0"/>
                <a:cs typeface="Calibri" pitchFamily="34" charset="0"/>
              </a:rPr>
              <a:t>parameters</a:t>
            </a:r>
            <a:r>
              <a:rPr lang="de-CH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AB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and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AC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(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as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well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as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BA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&amp;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BC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and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CA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&amp;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CB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) must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be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in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the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interval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[0, 1]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and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their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sum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must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be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≤ 1. </a:t>
            </a:r>
          </a:p>
          <a:p>
            <a:endParaRPr lang="de-CH" sz="2000" dirty="0">
              <a:latin typeface="Calibri" pitchFamily="34" charset="0"/>
              <a:cs typeface="Calibri" pitchFamily="34" charset="0"/>
              <a:sym typeface="Symbol"/>
            </a:endParaRPr>
          </a:p>
          <a:p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Two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options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Multinomial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logit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link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function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(</a:t>
            </a:r>
            <a:r>
              <a:rPr lang="de-CH" sz="1800" dirty="0" err="1">
                <a:latin typeface="Calibri" pitchFamily="34" charset="0"/>
                <a:cs typeface="Calibri" pitchFamily="34" charset="0"/>
                <a:sym typeface="Symbol"/>
              </a:rPr>
              <a:t>ch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 10 </a:t>
            </a:r>
            <a:r>
              <a:rPr lang="de-CH" sz="1800" dirty="0" err="1">
                <a:latin typeface="Calibri" pitchFamily="34" charset="0"/>
                <a:cs typeface="Calibri" pitchFamily="34" charset="0"/>
                <a:sym typeface="Symbol"/>
              </a:rPr>
              <a:t>Kéry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 &amp; Schaub 2012, </a:t>
            </a:r>
            <a:r>
              <a:rPr lang="de-CH" sz="1800" dirty="0" err="1">
                <a:latin typeface="Calibri" pitchFamily="34" charset="0"/>
                <a:cs typeface="Calibri" pitchFamily="34" charset="0"/>
                <a:sym typeface="Symbol"/>
              </a:rPr>
              <a:t>Guéry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 et al. 2018)</a:t>
            </a:r>
            <a:endParaRPr lang="de-CH" sz="2000" dirty="0">
              <a:latin typeface="Calibri" pitchFamily="34" charset="0"/>
              <a:cs typeface="Calibri" pitchFamily="34" charset="0"/>
              <a:sym typeface="Symbol"/>
            </a:endParaRPr>
          </a:p>
          <a:p>
            <a:pPr marL="342900" indent="-342900">
              <a:buFontTx/>
              <a:buChar char="-"/>
            </a:pP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Dirichlet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prior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(</a:t>
            </a:r>
            <a:r>
              <a:rPr lang="de-CH" sz="1800" dirty="0" err="1">
                <a:latin typeface="Calibri" pitchFamily="34" charset="0"/>
                <a:cs typeface="Calibri" pitchFamily="34" charset="0"/>
                <a:sym typeface="Symbol"/>
              </a:rPr>
              <a:t>ch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 10 </a:t>
            </a:r>
            <a:r>
              <a:rPr lang="de-CH" sz="1800" dirty="0" err="1">
                <a:latin typeface="Calibri" pitchFamily="34" charset="0"/>
                <a:cs typeface="Calibri" pitchFamily="34" charset="0"/>
                <a:sym typeface="Symbol"/>
              </a:rPr>
              <a:t>Kéry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 &amp; Schaub 2012)</a:t>
            </a:r>
            <a:endParaRPr lang="de-CH" sz="2000" dirty="0">
              <a:latin typeface="Calibri" pitchFamily="34" charset="0"/>
              <a:cs typeface="Calibri" pitchFamily="34" charset="0"/>
              <a:sym typeface="Symbol"/>
            </a:endParaRPr>
          </a:p>
          <a:p>
            <a:pPr marL="342900" indent="-342900">
              <a:buFontTx/>
              <a:buChar char="-"/>
            </a:pPr>
            <a:endParaRPr lang="en-GB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471488" y="1595438"/>
            <a:ext cx="15717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>
                <a:solidFill>
                  <a:srgbClr val="3333CC"/>
                </a:solidFill>
                <a:latin typeface="Calibri" pitchFamily="34" charset="0"/>
              </a:rPr>
              <a:t>State </a:t>
            </a:r>
            <a:r>
              <a:rPr lang="de-CH" sz="2000" dirty="0" err="1">
                <a:solidFill>
                  <a:srgbClr val="3333CC"/>
                </a:solidFill>
                <a:latin typeface="Calibri" pitchFamily="34" charset="0"/>
              </a:rPr>
              <a:t>process</a:t>
            </a:r>
            <a:endParaRPr lang="de-CH" sz="2000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0" y="1218814"/>
            <a:ext cx="22313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,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2661271-245E-DC43-9928-3CD234625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239" y="2152386"/>
            <a:ext cx="16105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40FCFB57-FABE-4B45-9C9E-C6111A2E6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9775" y="1116542"/>
            <a:ext cx="1842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  <a:r>
              <a:rPr lang="de-CH" sz="180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graphicFrame>
        <p:nvGraphicFramePr>
          <p:cNvPr id="15" name="Objekt 3">
            <a:extLst>
              <a:ext uri="{FF2B5EF4-FFF2-40B4-BE49-F238E27FC236}">
                <a16:creationId xmlns:a16="http://schemas.microsoft.com/office/drawing/2014/main" id="{0354A208-9C86-B249-8E7E-BF681EB787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9126" y="1557019"/>
          <a:ext cx="5501084" cy="1390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75" name="Equation" r:id="rId4" imgW="4622760" imgH="1168200" progId="Equation.DSMT4">
                  <p:embed/>
                </p:oleObj>
              </mc:Choice>
              <mc:Fallback>
                <p:oleObj name="Equation" r:id="rId4" imgW="4622760" imgH="1168200" progId="Equation.DSMT4">
                  <p:embed/>
                  <p:pic>
                    <p:nvPicPr>
                      <p:cNvPr id="15" name="Objekt 3">
                        <a:extLst>
                          <a:ext uri="{FF2B5EF4-FFF2-40B4-BE49-F238E27FC236}">
                            <a16:creationId xmlns:a16="http://schemas.microsoft.com/office/drawing/2014/main" id="{0354A208-9C86-B249-8E7E-BF681EB787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126" y="1557019"/>
                        <a:ext cx="5501084" cy="13901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0653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67629" y="902915"/>
            <a:ext cx="6296771" cy="2442506"/>
            <a:chOff x="471488" y="1141410"/>
            <a:chExt cx="6296771" cy="2931007"/>
          </a:xfrm>
        </p:grpSpPr>
        <p:sp>
          <p:nvSpPr>
            <p:cNvPr id="38915" name="Text Box 19"/>
            <p:cNvSpPr txBox="1">
              <a:spLocks noChangeArrowheads="1"/>
            </p:cNvSpPr>
            <p:nvPr/>
          </p:nvSpPr>
          <p:spPr bwMode="auto">
            <a:xfrm>
              <a:off x="471488" y="1914524"/>
              <a:ext cx="1292020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16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16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8916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8961735"/>
                </p:ext>
              </p:extLst>
            </p:nvPr>
          </p:nvGraphicFramePr>
          <p:xfrm>
            <a:off x="3305808" y="2278062"/>
            <a:ext cx="3462451" cy="1794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300" name="Equation" r:id="rId4" imgW="2705040" imgH="1168200" progId="Equation.DSMT4">
                    <p:embed/>
                  </p:oleObj>
                </mc:Choice>
                <mc:Fallback>
                  <p:oleObj name="Equation" r:id="rId4" imgW="2705040" imgH="1168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5808" y="2278062"/>
                          <a:ext cx="3462451" cy="1794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17" name="TextBox 10"/>
            <p:cNvSpPr txBox="1">
              <a:spLocks noChangeArrowheads="1"/>
            </p:cNvSpPr>
            <p:nvPr/>
          </p:nvSpPr>
          <p:spPr bwMode="auto">
            <a:xfrm>
              <a:off x="2364423" y="2297113"/>
              <a:ext cx="747320" cy="1772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juvenile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1y NB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2y NB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breeder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8918" name="TextBox 13"/>
            <p:cNvSpPr txBox="1">
              <a:spLocks noChangeArrowheads="1"/>
            </p:cNvSpPr>
            <p:nvPr/>
          </p:nvSpPr>
          <p:spPr bwMode="auto">
            <a:xfrm rot="5400000">
              <a:off x="4534160" y="260060"/>
              <a:ext cx="896862" cy="3231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3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4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breeder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400"/>
                </a:spcBef>
              </a:pP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4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2y NB</a:t>
              </a:r>
            </a:p>
            <a:p>
              <a:pPr algn="r" eaLnBrk="1" hangingPunct="1">
                <a:spcBef>
                  <a:spcPts val="3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1y NB</a:t>
              </a:r>
            </a:p>
            <a:p>
              <a:pPr algn="r" eaLnBrk="1" hangingPunct="1">
                <a:spcBef>
                  <a:spcPts val="3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juvenile</a:t>
              </a:r>
            </a:p>
          </p:txBody>
        </p:sp>
        <p:sp>
          <p:nvSpPr>
            <p:cNvPr id="38919" name="TextBox 9"/>
            <p:cNvSpPr txBox="1">
              <a:spLocks noChangeArrowheads="1"/>
            </p:cNvSpPr>
            <p:nvPr/>
          </p:nvSpPr>
          <p:spPr bwMode="auto">
            <a:xfrm>
              <a:off x="985644" y="2889340"/>
              <a:ext cx="1297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8920" name="TextBox 11"/>
            <p:cNvSpPr txBox="1">
              <a:spLocks noChangeArrowheads="1"/>
            </p:cNvSpPr>
            <p:nvPr/>
          </p:nvSpPr>
          <p:spPr bwMode="auto">
            <a:xfrm>
              <a:off x="4521582" y="1141410"/>
              <a:ext cx="14787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  <a:r>
                <a:rPr lang="de-CH" sz="1400" dirty="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3514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3. Access </a:t>
            </a:r>
            <a:r>
              <a:rPr lang="de-CH" dirty="0" err="1">
                <a:latin typeface="Calibri" pitchFamily="34" charset="0"/>
              </a:rPr>
              <a:t>to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reproduction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400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67629" y="902915"/>
            <a:ext cx="6296771" cy="2442506"/>
            <a:chOff x="471488" y="1141410"/>
            <a:chExt cx="6296771" cy="2931007"/>
          </a:xfrm>
        </p:grpSpPr>
        <p:sp>
          <p:nvSpPr>
            <p:cNvPr id="38915" name="Text Box 19"/>
            <p:cNvSpPr txBox="1">
              <a:spLocks noChangeArrowheads="1"/>
            </p:cNvSpPr>
            <p:nvPr/>
          </p:nvSpPr>
          <p:spPr bwMode="auto">
            <a:xfrm>
              <a:off x="471488" y="1914524"/>
              <a:ext cx="1292020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16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16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8916" name="Object 20"/>
            <p:cNvGraphicFramePr>
              <a:graphicFrameLocks noChangeAspect="1"/>
            </p:cNvGraphicFramePr>
            <p:nvPr/>
          </p:nvGraphicFramePr>
          <p:xfrm>
            <a:off x="3305808" y="2278062"/>
            <a:ext cx="3462451" cy="1794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65" name="Equation" r:id="rId4" imgW="2705040" imgH="1168200" progId="Equation.DSMT4">
                    <p:embed/>
                  </p:oleObj>
                </mc:Choice>
                <mc:Fallback>
                  <p:oleObj name="Equation" r:id="rId4" imgW="2705040" imgH="1168200" progId="Equation.DSMT4">
                    <p:embed/>
                    <p:pic>
                      <p:nvPicPr>
                        <p:cNvPr id="38916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5808" y="2278062"/>
                          <a:ext cx="3462451" cy="1794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17" name="TextBox 10"/>
            <p:cNvSpPr txBox="1">
              <a:spLocks noChangeArrowheads="1"/>
            </p:cNvSpPr>
            <p:nvPr/>
          </p:nvSpPr>
          <p:spPr bwMode="auto">
            <a:xfrm>
              <a:off x="2364423" y="2297113"/>
              <a:ext cx="747320" cy="1772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juvenile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1y NB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2y NB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breeder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8918" name="TextBox 13"/>
            <p:cNvSpPr txBox="1">
              <a:spLocks noChangeArrowheads="1"/>
            </p:cNvSpPr>
            <p:nvPr/>
          </p:nvSpPr>
          <p:spPr bwMode="auto">
            <a:xfrm rot="5400000">
              <a:off x="4534160" y="260060"/>
              <a:ext cx="896862" cy="3231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3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4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breeder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400"/>
                </a:spcBef>
              </a:pP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4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2y NB</a:t>
              </a:r>
            </a:p>
            <a:p>
              <a:pPr algn="r" eaLnBrk="1" hangingPunct="1">
                <a:spcBef>
                  <a:spcPts val="3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1y NB</a:t>
              </a:r>
            </a:p>
            <a:p>
              <a:pPr algn="r" eaLnBrk="1" hangingPunct="1">
                <a:spcBef>
                  <a:spcPts val="3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juvenile</a:t>
              </a:r>
            </a:p>
          </p:txBody>
        </p:sp>
        <p:sp>
          <p:nvSpPr>
            <p:cNvPr id="38919" name="TextBox 9"/>
            <p:cNvSpPr txBox="1">
              <a:spLocks noChangeArrowheads="1"/>
            </p:cNvSpPr>
            <p:nvPr/>
          </p:nvSpPr>
          <p:spPr bwMode="auto">
            <a:xfrm>
              <a:off x="985644" y="2889340"/>
              <a:ext cx="1297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8920" name="TextBox 11"/>
            <p:cNvSpPr txBox="1">
              <a:spLocks noChangeArrowheads="1"/>
            </p:cNvSpPr>
            <p:nvPr/>
          </p:nvSpPr>
          <p:spPr bwMode="auto">
            <a:xfrm>
              <a:off x="4521582" y="1141410"/>
              <a:ext cx="14787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  <a:r>
                <a:rPr lang="de-CH" sz="1400" dirty="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557905" y="2596663"/>
            <a:ext cx="5154613" cy="2861457"/>
            <a:chOff x="158" y="2199"/>
            <a:chExt cx="3247" cy="2163"/>
          </a:xfrm>
        </p:grpSpPr>
        <p:sp>
          <p:nvSpPr>
            <p:cNvPr id="38923" name="Text Box 21"/>
            <p:cNvSpPr txBox="1">
              <a:spLocks noChangeArrowheads="1"/>
            </p:cNvSpPr>
            <p:nvPr/>
          </p:nvSpPr>
          <p:spPr bwMode="auto">
            <a:xfrm>
              <a:off x="158" y="3117"/>
              <a:ext cx="118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Observation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process</a:t>
              </a:r>
              <a:endParaRPr lang="de-CH" sz="16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graphicFrame>
          <p:nvGraphicFramePr>
            <p:cNvPr id="38924" name="Object 22"/>
            <p:cNvGraphicFramePr>
              <a:graphicFrameLocks noChangeAspect="1"/>
            </p:cNvGraphicFramePr>
            <p:nvPr/>
          </p:nvGraphicFramePr>
          <p:xfrm>
            <a:off x="2333" y="3218"/>
            <a:ext cx="1060" cy="11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66" name="Equation" r:id="rId6" imgW="1346040" imgH="1168200" progId="Equation.DSMT4">
                    <p:embed/>
                  </p:oleObj>
                </mc:Choice>
                <mc:Fallback>
                  <p:oleObj name="Equation" r:id="rId6" imgW="1346040" imgH="1168200" progId="Equation.DSMT4">
                    <p:embed/>
                    <p:pic>
                      <p:nvPicPr>
                        <p:cNvPr id="38924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3" y="3218"/>
                          <a:ext cx="1060" cy="11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25" name="TextBox 14"/>
            <p:cNvSpPr txBox="1">
              <a:spLocks noChangeArrowheads="1"/>
            </p:cNvSpPr>
            <p:nvPr/>
          </p:nvSpPr>
          <p:spPr bwMode="auto">
            <a:xfrm>
              <a:off x="1783" y="3245"/>
              <a:ext cx="471" cy="1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juvenile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1y NB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2y NB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breeder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38926" name="TextBox 15"/>
            <p:cNvSpPr txBox="1">
              <a:spLocks noChangeArrowheads="1"/>
            </p:cNvSpPr>
            <p:nvPr/>
          </p:nvSpPr>
          <p:spPr bwMode="auto">
            <a:xfrm>
              <a:off x="780" y="3711"/>
              <a:ext cx="81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8927" name="TextBox 18"/>
            <p:cNvSpPr txBox="1">
              <a:spLocks noChangeArrowheads="1"/>
            </p:cNvSpPr>
            <p:nvPr/>
          </p:nvSpPr>
          <p:spPr bwMode="auto">
            <a:xfrm rot="5400000">
              <a:off x="2422" y="2331"/>
              <a:ext cx="881" cy="1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not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,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breeder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, 2y NB</a:t>
              </a: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, 1y NB</a:t>
              </a:r>
            </a:p>
          </p:txBody>
        </p:sp>
        <p:sp>
          <p:nvSpPr>
            <p:cNvPr id="38928" name="TextBox 19"/>
            <p:cNvSpPr txBox="1">
              <a:spLocks noChangeArrowheads="1"/>
            </p:cNvSpPr>
            <p:nvPr/>
          </p:nvSpPr>
          <p:spPr bwMode="auto">
            <a:xfrm>
              <a:off x="2266" y="2199"/>
              <a:ext cx="113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Observations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 time t</a:t>
              </a:r>
              <a:endParaRPr lang="de-CH" sz="14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3514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3. Access </a:t>
            </a:r>
            <a:r>
              <a:rPr lang="de-CH" dirty="0" err="1">
                <a:latin typeface="Calibri" pitchFamily="34" charset="0"/>
              </a:rPr>
              <a:t>to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reproduction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497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254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4. </a:t>
            </a:r>
            <a:r>
              <a:rPr lang="de-CH" dirty="0" err="1">
                <a:latin typeface="Calibri" pitchFamily="34" charset="0"/>
              </a:rPr>
              <a:t>Temporary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emigration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471488" y="1116542"/>
            <a:ext cx="6556343" cy="2131634"/>
            <a:chOff x="471488" y="1339850"/>
            <a:chExt cx="6556343" cy="2557960"/>
          </a:xfrm>
        </p:grpSpPr>
        <p:sp>
          <p:nvSpPr>
            <p:cNvPr id="36867" name="Text Box 19"/>
            <p:cNvSpPr txBox="1">
              <a:spLocks noChangeArrowheads="1"/>
            </p:cNvSpPr>
            <p:nvPr/>
          </p:nvSpPr>
          <p:spPr bwMode="auto">
            <a:xfrm>
              <a:off x="471488" y="1914525"/>
              <a:ext cx="1571712" cy="48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20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20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6868" name="Object 20"/>
            <p:cNvGraphicFramePr>
              <a:graphicFrameLocks noChangeAspect="1"/>
            </p:cNvGraphicFramePr>
            <p:nvPr/>
          </p:nvGraphicFramePr>
          <p:xfrm>
            <a:off x="4173535" y="2616196"/>
            <a:ext cx="2854296" cy="1281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277" name="Equation" r:id="rId4" imgW="1968480" imgH="736560" progId="Equation.DSMT4">
                    <p:embed/>
                  </p:oleObj>
                </mc:Choice>
                <mc:Fallback>
                  <p:oleObj name="Equation" r:id="rId4" imgW="1968480" imgH="736560" progId="Equation.DSMT4">
                    <p:embed/>
                    <p:pic>
                      <p:nvPicPr>
                        <p:cNvPr id="36868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3535" y="2616196"/>
                          <a:ext cx="2854296" cy="12816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69" name="TextBox 10"/>
            <p:cNvSpPr txBox="1">
              <a:spLocks noChangeArrowheads="1"/>
            </p:cNvSpPr>
            <p:nvPr/>
          </p:nvSpPr>
          <p:spPr bwMode="auto">
            <a:xfrm>
              <a:off x="3141663" y="2687638"/>
              <a:ext cx="795411" cy="1181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inside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outside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</a:p>
          </p:txBody>
        </p:sp>
        <p:sp>
          <p:nvSpPr>
            <p:cNvPr id="36870" name="TextBox 13"/>
            <p:cNvSpPr txBox="1">
              <a:spLocks noChangeArrowheads="1"/>
            </p:cNvSpPr>
            <p:nvPr/>
          </p:nvSpPr>
          <p:spPr bwMode="auto">
            <a:xfrm rot="5400000">
              <a:off x="5276489" y="1041529"/>
              <a:ext cx="954493" cy="2369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6000"/>
                </a:spcBef>
              </a:pP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6000"/>
                </a:spcBef>
              </a:pPr>
              <a:r>
                <a:rPr lang="de-CH" sz="1600" i="1" dirty="0">
                  <a:solidFill>
                    <a:srgbClr val="3333CC"/>
                  </a:solidFill>
                  <a:latin typeface="Calibri" pitchFamily="34" charset="0"/>
                </a:rPr>
                <a:t>outside</a:t>
              </a:r>
            </a:p>
            <a:p>
              <a:pPr algn="r" eaLnBrk="1" hangingPunct="1">
                <a:spcBef>
                  <a:spcPts val="6000"/>
                </a:spcBef>
              </a:pP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inside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6871" name="TextBox 9"/>
            <p:cNvSpPr txBox="1">
              <a:spLocks noChangeArrowheads="1"/>
            </p:cNvSpPr>
            <p:nvPr/>
          </p:nvSpPr>
          <p:spPr bwMode="auto">
            <a:xfrm>
              <a:off x="1354138" y="2989263"/>
              <a:ext cx="1610505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6872" name="TextBox 11"/>
            <p:cNvSpPr txBox="1">
              <a:spLocks noChangeArrowheads="1"/>
            </p:cNvSpPr>
            <p:nvPr/>
          </p:nvSpPr>
          <p:spPr bwMode="auto">
            <a:xfrm>
              <a:off x="4549775" y="1339850"/>
              <a:ext cx="1842940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  <a:r>
                <a:rPr lang="de-CH" sz="180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254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4. </a:t>
            </a:r>
            <a:r>
              <a:rPr lang="de-CH" dirty="0" err="1">
                <a:latin typeface="Calibri" pitchFamily="34" charset="0"/>
              </a:rPr>
              <a:t>Temporary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emigration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559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2">
            <a:extLst>
              <a:ext uri="{FF2B5EF4-FFF2-40B4-BE49-F238E27FC236}">
                <a16:creationId xmlns:a16="http://schemas.microsoft.com/office/drawing/2014/main" id="{6EAA6B5D-7CE0-5E4F-A299-A1A905881B58}"/>
              </a:ext>
            </a:extLst>
          </p:cNvPr>
          <p:cNvSpPr txBox="1"/>
          <p:nvPr/>
        </p:nvSpPr>
        <p:spPr>
          <a:xfrm>
            <a:off x="638177" y="317182"/>
            <a:ext cx="76359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2800" b="1" dirty="0" err="1">
                <a:latin typeface="Calibri" panose="020F0502020204030204" pitchFamily="34" charset="0"/>
              </a:rPr>
              <a:t>Arnason</a:t>
            </a:r>
            <a:r>
              <a:rPr lang="de-CH" sz="2800" b="1" dirty="0">
                <a:latin typeface="Calibri" panose="020F0502020204030204" pitchFamily="34" charset="0"/>
              </a:rPr>
              <a:t>-Schwarz </a:t>
            </a:r>
            <a:r>
              <a:rPr lang="de-CH" sz="2800" b="1" dirty="0" err="1">
                <a:latin typeface="Calibri" panose="020F0502020204030204" pitchFamily="34" charset="0"/>
              </a:rPr>
              <a:t>model</a:t>
            </a:r>
            <a:endParaRPr lang="de-CH" sz="2800" b="1" dirty="0">
              <a:latin typeface="Calibri" panose="020F0502020204030204" pitchFamily="34" charset="0"/>
            </a:endParaRPr>
          </a:p>
          <a:p>
            <a:pPr algn="ctr"/>
            <a:r>
              <a:rPr lang="de-CH" sz="2800" b="1" dirty="0">
                <a:latin typeface="Calibri" panose="020F0502020204030204" pitchFamily="34" charset="0"/>
              </a:rPr>
              <a:t>A </a:t>
            </a:r>
            <a:r>
              <a:rPr lang="de-CH" sz="2800" b="1" dirty="0" err="1">
                <a:latin typeface="Calibri" panose="020F0502020204030204" pitchFamily="34" charset="0"/>
              </a:rPr>
              <a:t>generalisation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of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the</a:t>
            </a:r>
            <a:r>
              <a:rPr lang="de-CH" sz="2800" b="1" dirty="0">
                <a:latin typeface="Calibri" panose="020F0502020204030204" pitchFamily="34" charset="0"/>
              </a:rPr>
              <a:t> CJS </a:t>
            </a:r>
            <a:r>
              <a:rPr lang="de-CH" sz="2800" b="1" dirty="0" err="1">
                <a:latin typeface="Calibri" panose="020F0502020204030204" pitchFamily="34" charset="0"/>
              </a:rPr>
              <a:t>model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to</a:t>
            </a:r>
            <a:r>
              <a:rPr lang="de-CH" sz="2800" b="1" dirty="0">
                <a:latin typeface="Calibri" panose="020F0502020204030204" pitchFamily="34" charset="0"/>
              </a:rPr>
              <a:t> multiple </a:t>
            </a:r>
            <a:r>
              <a:rPr lang="de-CH" sz="2800" b="1" dirty="0" err="1">
                <a:latin typeface="Calibri" panose="020F0502020204030204" pitchFamily="34" charset="0"/>
              </a:rPr>
              <a:t>sites</a:t>
            </a:r>
            <a:endParaRPr lang="de-CH" sz="2800" b="1" dirty="0">
              <a:latin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B131E6-2E5D-0A4B-A157-97008EC29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" r="9625" b="66666"/>
          <a:stretch/>
        </p:blipFill>
        <p:spPr>
          <a:xfrm>
            <a:off x="4715838" y="1471218"/>
            <a:ext cx="4123354" cy="1510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3DE7E46-177A-A04C-8ED1-2D8BE8803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" r="11622" b="69058"/>
          <a:stretch/>
        </p:blipFill>
        <p:spPr>
          <a:xfrm>
            <a:off x="304808" y="1471218"/>
            <a:ext cx="3917871" cy="14980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4177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471488" y="1116542"/>
            <a:ext cx="6556343" cy="2131634"/>
            <a:chOff x="471488" y="1339850"/>
            <a:chExt cx="6556343" cy="2557960"/>
          </a:xfrm>
        </p:grpSpPr>
        <p:sp>
          <p:nvSpPr>
            <p:cNvPr id="36867" name="Text Box 19"/>
            <p:cNvSpPr txBox="1">
              <a:spLocks noChangeArrowheads="1"/>
            </p:cNvSpPr>
            <p:nvPr/>
          </p:nvSpPr>
          <p:spPr bwMode="auto">
            <a:xfrm>
              <a:off x="471488" y="1914525"/>
              <a:ext cx="1571712" cy="48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20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20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6868" name="Object 20"/>
            <p:cNvGraphicFramePr>
              <a:graphicFrameLocks noChangeAspect="1"/>
            </p:cNvGraphicFramePr>
            <p:nvPr/>
          </p:nvGraphicFramePr>
          <p:xfrm>
            <a:off x="4173535" y="2616196"/>
            <a:ext cx="2854296" cy="1281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513" name="Equation" r:id="rId4" imgW="1968480" imgH="736560" progId="Equation.DSMT4">
                    <p:embed/>
                  </p:oleObj>
                </mc:Choice>
                <mc:Fallback>
                  <p:oleObj name="Equation" r:id="rId4" imgW="1968480" imgH="736560" progId="Equation.DSMT4">
                    <p:embed/>
                    <p:pic>
                      <p:nvPicPr>
                        <p:cNvPr id="36868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3535" y="2616196"/>
                          <a:ext cx="2854296" cy="12816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69" name="TextBox 10"/>
            <p:cNvSpPr txBox="1">
              <a:spLocks noChangeArrowheads="1"/>
            </p:cNvSpPr>
            <p:nvPr/>
          </p:nvSpPr>
          <p:spPr bwMode="auto">
            <a:xfrm>
              <a:off x="3141663" y="2687638"/>
              <a:ext cx="795411" cy="1181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inside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outside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</a:p>
          </p:txBody>
        </p:sp>
        <p:sp>
          <p:nvSpPr>
            <p:cNvPr id="36870" name="TextBox 13"/>
            <p:cNvSpPr txBox="1">
              <a:spLocks noChangeArrowheads="1"/>
            </p:cNvSpPr>
            <p:nvPr/>
          </p:nvSpPr>
          <p:spPr bwMode="auto">
            <a:xfrm rot="5400000">
              <a:off x="5276489" y="1041529"/>
              <a:ext cx="954493" cy="2369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6000"/>
                </a:spcBef>
              </a:pP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6000"/>
                </a:spcBef>
              </a:pPr>
              <a:r>
                <a:rPr lang="de-CH" sz="1600" i="1" dirty="0">
                  <a:solidFill>
                    <a:srgbClr val="3333CC"/>
                  </a:solidFill>
                  <a:latin typeface="Calibri" pitchFamily="34" charset="0"/>
                </a:rPr>
                <a:t>outside</a:t>
              </a:r>
            </a:p>
            <a:p>
              <a:pPr algn="r" eaLnBrk="1" hangingPunct="1">
                <a:spcBef>
                  <a:spcPts val="6000"/>
                </a:spcBef>
              </a:pP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inside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6871" name="TextBox 9"/>
            <p:cNvSpPr txBox="1">
              <a:spLocks noChangeArrowheads="1"/>
            </p:cNvSpPr>
            <p:nvPr/>
          </p:nvSpPr>
          <p:spPr bwMode="auto">
            <a:xfrm>
              <a:off x="1354138" y="2989263"/>
              <a:ext cx="1610505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6872" name="TextBox 11"/>
            <p:cNvSpPr txBox="1">
              <a:spLocks noChangeArrowheads="1"/>
            </p:cNvSpPr>
            <p:nvPr/>
          </p:nvSpPr>
          <p:spPr bwMode="auto">
            <a:xfrm>
              <a:off x="4549775" y="1339850"/>
              <a:ext cx="1842940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  <a:r>
                <a:rPr lang="de-CH" sz="180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487363" y="3347720"/>
            <a:ext cx="5953125" cy="2255573"/>
            <a:chOff x="307" y="2640"/>
            <a:chExt cx="3750" cy="1705"/>
          </a:xfrm>
        </p:grpSpPr>
        <p:sp>
          <p:nvSpPr>
            <p:cNvPr id="36875" name="Text Box 21"/>
            <p:cNvSpPr txBox="1">
              <a:spLocks noChangeArrowheads="1"/>
            </p:cNvSpPr>
            <p:nvPr/>
          </p:nvSpPr>
          <p:spPr bwMode="auto">
            <a:xfrm>
              <a:off x="307" y="2913"/>
              <a:ext cx="1455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>
                  <a:solidFill>
                    <a:srgbClr val="FF0000"/>
                  </a:solidFill>
                  <a:latin typeface="Calibri" pitchFamily="34" charset="0"/>
                </a:rPr>
                <a:t>Observation process</a:t>
              </a:r>
            </a:p>
          </p:txBody>
        </p:sp>
        <p:graphicFrame>
          <p:nvGraphicFramePr>
            <p:cNvPr id="36876" name="Object 22"/>
            <p:cNvGraphicFramePr>
              <a:graphicFrameLocks noChangeAspect="1"/>
            </p:cNvGraphicFramePr>
            <p:nvPr/>
          </p:nvGraphicFramePr>
          <p:xfrm>
            <a:off x="2953" y="3556"/>
            <a:ext cx="600" cy="7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514" name="Equation" r:id="rId6" imgW="685800" imgH="711000" progId="Equation.DSMT4">
                    <p:embed/>
                  </p:oleObj>
                </mc:Choice>
                <mc:Fallback>
                  <p:oleObj name="Equation" r:id="rId6" imgW="685800" imgH="711000" progId="Equation.DSMT4">
                    <p:embed/>
                    <p:pic>
                      <p:nvPicPr>
                        <p:cNvPr id="36876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3" y="3556"/>
                          <a:ext cx="600" cy="7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7" name="TextBox 14"/>
            <p:cNvSpPr txBox="1">
              <a:spLocks noChangeArrowheads="1"/>
            </p:cNvSpPr>
            <p:nvPr/>
          </p:nvSpPr>
          <p:spPr bwMode="auto">
            <a:xfrm>
              <a:off x="2275" y="3601"/>
              <a:ext cx="501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inside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outside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dead</a:t>
              </a:r>
            </a:p>
          </p:txBody>
        </p:sp>
        <p:sp>
          <p:nvSpPr>
            <p:cNvPr id="36878" name="TextBox 15"/>
            <p:cNvSpPr txBox="1">
              <a:spLocks noChangeArrowheads="1"/>
            </p:cNvSpPr>
            <p:nvPr/>
          </p:nvSpPr>
          <p:spPr bwMode="auto">
            <a:xfrm>
              <a:off x="1128" y="3783"/>
              <a:ext cx="101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solidFill>
                    <a:srgbClr val="FF0000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6879" name="TextBox 18"/>
            <p:cNvSpPr txBox="1">
              <a:spLocks noChangeArrowheads="1"/>
            </p:cNvSpPr>
            <p:nvPr/>
          </p:nvSpPr>
          <p:spPr bwMode="auto">
            <a:xfrm rot="5400000">
              <a:off x="2922" y="2932"/>
              <a:ext cx="696" cy="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25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Not seen</a:t>
              </a:r>
            </a:p>
            <a:p>
              <a:pPr algn="r" eaLnBrk="1" hangingPunct="1">
                <a:spcBef>
                  <a:spcPts val="25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</a:p>
          </p:txBody>
        </p:sp>
        <p:sp>
          <p:nvSpPr>
            <p:cNvPr id="36880" name="TextBox 19"/>
            <p:cNvSpPr txBox="1">
              <a:spLocks noChangeArrowheads="1"/>
            </p:cNvSpPr>
            <p:nvPr/>
          </p:nvSpPr>
          <p:spPr bwMode="auto">
            <a:xfrm>
              <a:off x="2629" y="2640"/>
              <a:ext cx="1428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FF0000"/>
                  </a:solidFill>
                  <a:latin typeface="Calibri" pitchFamily="34" charset="0"/>
                </a:rPr>
                <a:t>Observations at time t</a:t>
              </a:r>
              <a:endParaRPr lang="de-CH" sz="180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254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4. </a:t>
            </a:r>
            <a:r>
              <a:rPr lang="de-CH" dirty="0" err="1">
                <a:latin typeface="Calibri" pitchFamily="34" charset="0"/>
              </a:rPr>
              <a:t>Temporary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emigration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782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8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25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5. Immediate </a:t>
            </a:r>
            <a:r>
              <a:rPr lang="de-CH" dirty="0" err="1">
                <a:latin typeface="Calibri" pitchFamily="34" charset="0"/>
              </a:rPr>
              <a:t>trap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response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471488" y="964142"/>
            <a:ext cx="6361887" cy="2139000"/>
            <a:chOff x="471488" y="1339850"/>
            <a:chExt cx="6361887" cy="2566799"/>
          </a:xfrm>
        </p:grpSpPr>
        <p:sp>
          <p:nvSpPr>
            <p:cNvPr id="37891" name="Text Box 19"/>
            <p:cNvSpPr txBox="1">
              <a:spLocks noChangeArrowheads="1"/>
            </p:cNvSpPr>
            <p:nvPr/>
          </p:nvSpPr>
          <p:spPr bwMode="auto">
            <a:xfrm>
              <a:off x="471488" y="1914525"/>
              <a:ext cx="1571712" cy="48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20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20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7892" name="Object 20"/>
            <p:cNvGraphicFramePr>
              <a:graphicFrameLocks noChangeAspect="1"/>
            </p:cNvGraphicFramePr>
            <p:nvPr/>
          </p:nvGraphicFramePr>
          <p:xfrm>
            <a:off x="4608510" y="2616196"/>
            <a:ext cx="2224865" cy="1290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25" name="Equation" r:id="rId4" imgW="1523880" imgH="736560" progId="Equation.DSMT4">
                    <p:embed/>
                  </p:oleObj>
                </mc:Choice>
                <mc:Fallback>
                  <p:oleObj name="Equation" r:id="rId4" imgW="1523880" imgH="736560" progId="Equation.DSMT4">
                    <p:embed/>
                    <p:pic>
                      <p:nvPicPr>
                        <p:cNvPr id="37892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510" y="2616196"/>
                          <a:ext cx="2224865" cy="1290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893" name="TextBox 10"/>
            <p:cNvSpPr txBox="1">
              <a:spLocks noChangeArrowheads="1"/>
            </p:cNvSpPr>
            <p:nvPr/>
          </p:nvSpPr>
          <p:spPr bwMode="auto">
            <a:xfrm>
              <a:off x="2674938" y="2687638"/>
              <a:ext cx="1378904" cy="1181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alive, seen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alive, not seen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</a:p>
          </p:txBody>
        </p:sp>
        <p:sp>
          <p:nvSpPr>
            <p:cNvPr id="37894" name="TextBox 13"/>
            <p:cNvSpPr txBox="1">
              <a:spLocks noChangeArrowheads="1"/>
            </p:cNvSpPr>
            <p:nvPr/>
          </p:nvSpPr>
          <p:spPr bwMode="auto">
            <a:xfrm rot="5400000">
              <a:off x="5252041" y="1148339"/>
              <a:ext cx="954493" cy="2113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5000"/>
                </a:spcBef>
              </a:pP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5000"/>
                </a:spcBef>
              </a:pPr>
              <a:r>
                <a:rPr lang="de-CH" sz="1600" i="1" dirty="0">
                  <a:solidFill>
                    <a:srgbClr val="3333CC"/>
                  </a:solidFill>
                  <a:latin typeface="Calibri" pitchFamily="34" charset="0"/>
                </a:rPr>
                <a:t>a, not s</a:t>
              </a:r>
            </a:p>
            <a:p>
              <a:pPr algn="r" eaLnBrk="1" hangingPunct="1">
                <a:spcBef>
                  <a:spcPts val="5000"/>
                </a:spcBef>
              </a:pPr>
              <a:r>
                <a:rPr lang="de-CH" sz="1600" i="1" dirty="0">
                  <a:solidFill>
                    <a:srgbClr val="3333CC"/>
                  </a:solidFill>
                  <a:latin typeface="Calibri" pitchFamily="34" charset="0"/>
                </a:rPr>
                <a:t>a, </a:t>
              </a: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seen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7895" name="TextBox 9"/>
            <p:cNvSpPr txBox="1">
              <a:spLocks noChangeArrowheads="1"/>
            </p:cNvSpPr>
            <p:nvPr/>
          </p:nvSpPr>
          <p:spPr bwMode="auto">
            <a:xfrm>
              <a:off x="620713" y="2989263"/>
              <a:ext cx="1610505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7896" name="TextBox 11"/>
            <p:cNvSpPr txBox="1">
              <a:spLocks noChangeArrowheads="1"/>
            </p:cNvSpPr>
            <p:nvPr/>
          </p:nvSpPr>
          <p:spPr bwMode="auto">
            <a:xfrm>
              <a:off x="4892675" y="1339850"/>
              <a:ext cx="1842940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sp>
        <p:nvSpPr>
          <p:cNvPr id="37898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25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5. Immediate </a:t>
            </a:r>
            <a:r>
              <a:rPr lang="de-CH" dirty="0" err="1">
                <a:latin typeface="Calibri" pitchFamily="34" charset="0"/>
              </a:rPr>
              <a:t>trap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response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9959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471488" y="964142"/>
            <a:ext cx="6361887" cy="2139000"/>
            <a:chOff x="471488" y="1339850"/>
            <a:chExt cx="6361887" cy="2566799"/>
          </a:xfrm>
        </p:grpSpPr>
        <p:sp>
          <p:nvSpPr>
            <p:cNvPr id="37891" name="Text Box 19"/>
            <p:cNvSpPr txBox="1">
              <a:spLocks noChangeArrowheads="1"/>
            </p:cNvSpPr>
            <p:nvPr/>
          </p:nvSpPr>
          <p:spPr bwMode="auto">
            <a:xfrm>
              <a:off x="471488" y="1914525"/>
              <a:ext cx="1571712" cy="48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20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20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7892" name="Object 20"/>
            <p:cNvGraphicFramePr>
              <a:graphicFrameLocks noChangeAspect="1"/>
            </p:cNvGraphicFramePr>
            <p:nvPr/>
          </p:nvGraphicFramePr>
          <p:xfrm>
            <a:off x="4608510" y="2616196"/>
            <a:ext cx="2224865" cy="1290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561" name="Equation" r:id="rId4" imgW="1523880" imgH="736560" progId="Equation.DSMT4">
                    <p:embed/>
                  </p:oleObj>
                </mc:Choice>
                <mc:Fallback>
                  <p:oleObj name="Equation" r:id="rId4" imgW="1523880" imgH="736560" progId="Equation.DSMT4">
                    <p:embed/>
                    <p:pic>
                      <p:nvPicPr>
                        <p:cNvPr id="37892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510" y="2616196"/>
                          <a:ext cx="2224865" cy="1290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893" name="TextBox 10"/>
            <p:cNvSpPr txBox="1">
              <a:spLocks noChangeArrowheads="1"/>
            </p:cNvSpPr>
            <p:nvPr/>
          </p:nvSpPr>
          <p:spPr bwMode="auto">
            <a:xfrm>
              <a:off x="2674938" y="2687638"/>
              <a:ext cx="1378904" cy="1181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alive, seen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alive, not seen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</a:p>
          </p:txBody>
        </p:sp>
        <p:sp>
          <p:nvSpPr>
            <p:cNvPr id="37894" name="TextBox 13"/>
            <p:cNvSpPr txBox="1">
              <a:spLocks noChangeArrowheads="1"/>
            </p:cNvSpPr>
            <p:nvPr/>
          </p:nvSpPr>
          <p:spPr bwMode="auto">
            <a:xfrm rot="5400000">
              <a:off x="5252041" y="1148339"/>
              <a:ext cx="954493" cy="2113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5000"/>
                </a:spcBef>
              </a:pP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5000"/>
                </a:spcBef>
              </a:pPr>
              <a:r>
                <a:rPr lang="de-CH" sz="1600" i="1" dirty="0">
                  <a:solidFill>
                    <a:srgbClr val="3333CC"/>
                  </a:solidFill>
                  <a:latin typeface="Calibri" pitchFamily="34" charset="0"/>
                </a:rPr>
                <a:t>a, not s</a:t>
              </a:r>
            </a:p>
            <a:p>
              <a:pPr algn="r" eaLnBrk="1" hangingPunct="1">
                <a:spcBef>
                  <a:spcPts val="5000"/>
                </a:spcBef>
              </a:pPr>
              <a:r>
                <a:rPr lang="de-CH" sz="1600" i="1" dirty="0">
                  <a:solidFill>
                    <a:srgbClr val="3333CC"/>
                  </a:solidFill>
                  <a:latin typeface="Calibri" pitchFamily="34" charset="0"/>
                </a:rPr>
                <a:t>a, </a:t>
              </a: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seen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7895" name="TextBox 9"/>
            <p:cNvSpPr txBox="1">
              <a:spLocks noChangeArrowheads="1"/>
            </p:cNvSpPr>
            <p:nvPr/>
          </p:nvSpPr>
          <p:spPr bwMode="auto">
            <a:xfrm>
              <a:off x="620713" y="2989263"/>
              <a:ext cx="1610505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7896" name="TextBox 11"/>
            <p:cNvSpPr txBox="1">
              <a:spLocks noChangeArrowheads="1"/>
            </p:cNvSpPr>
            <p:nvPr/>
          </p:nvSpPr>
          <p:spPr bwMode="auto">
            <a:xfrm>
              <a:off x="4892675" y="1339850"/>
              <a:ext cx="1842940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487363" y="3355340"/>
            <a:ext cx="5953125" cy="2255573"/>
            <a:chOff x="307" y="2640"/>
            <a:chExt cx="3750" cy="1705"/>
          </a:xfrm>
        </p:grpSpPr>
        <p:sp>
          <p:nvSpPr>
            <p:cNvPr id="37899" name="Text Box 21"/>
            <p:cNvSpPr txBox="1">
              <a:spLocks noChangeArrowheads="1"/>
            </p:cNvSpPr>
            <p:nvPr/>
          </p:nvSpPr>
          <p:spPr bwMode="auto">
            <a:xfrm>
              <a:off x="307" y="2913"/>
              <a:ext cx="1455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FF0000"/>
                  </a:solidFill>
                  <a:latin typeface="Calibri" pitchFamily="34" charset="0"/>
                </a:rPr>
                <a:t>Observation </a:t>
              </a:r>
              <a:r>
                <a:rPr lang="de-CH" sz="2000" dirty="0" err="1">
                  <a:solidFill>
                    <a:srgbClr val="FF0000"/>
                  </a:solidFill>
                  <a:latin typeface="Calibri" pitchFamily="34" charset="0"/>
                </a:rPr>
                <a:t>process</a:t>
              </a:r>
              <a:endParaRPr lang="de-CH" sz="20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graphicFrame>
          <p:nvGraphicFramePr>
            <p:cNvPr id="37900" name="Object 22"/>
            <p:cNvGraphicFramePr>
              <a:graphicFrameLocks noChangeAspect="1"/>
            </p:cNvGraphicFramePr>
            <p:nvPr/>
          </p:nvGraphicFramePr>
          <p:xfrm>
            <a:off x="2940" y="3556"/>
            <a:ext cx="438" cy="7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562" name="Equation" r:id="rId6" imgW="482400" imgH="711000" progId="Equation.DSMT4">
                    <p:embed/>
                  </p:oleObj>
                </mc:Choice>
                <mc:Fallback>
                  <p:oleObj name="Equation" r:id="rId6" imgW="482400" imgH="711000" progId="Equation.DSMT4">
                    <p:embed/>
                    <p:pic>
                      <p:nvPicPr>
                        <p:cNvPr id="3790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0" y="3556"/>
                          <a:ext cx="438" cy="7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01" name="TextBox 14"/>
            <p:cNvSpPr txBox="1">
              <a:spLocks noChangeArrowheads="1"/>
            </p:cNvSpPr>
            <p:nvPr/>
          </p:nvSpPr>
          <p:spPr bwMode="auto">
            <a:xfrm>
              <a:off x="1789" y="3601"/>
              <a:ext cx="869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alive, seen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alive, not seen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dead</a:t>
              </a:r>
            </a:p>
          </p:txBody>
        </p:sp>
        <p:sp>
          <p:nvSpPr>
            <p:cNvPr id="37902" name="TextBox 15"/>
            <p:cNvSpPr txBox="1">
              <a:spLocks noChangeArrowheads="1"/>
            </p:cNvSpPr>
            <p:nvPr/>
          </p:nvSpPr>
          <p:spPr bwMode="auto">
            <a:xfrm>
              <a:off x="527" y="3783"/>
              <a:ext cx="101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FF0000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7903" name="TextBox 18"/>
            <p:cNvSpPr txBox="1">
              <a:spLocks noChangeArrowheads="1"/>
            </p:cNvSpPr>
            <p:nvPr/>
          </p:nvSpPr>
          <p:spPr bwMode="auto">
            <a:xfrm rot="5400000">
              <a:off x="2853" y="2984"/>
              <a:ext cx="696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2500"/>
                </a:spcBef>
              </a:pP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Not </a:t>
              </a: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endParaRPr lang="de-CH" sz="16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200"/>
                </a:spcBef>
              </a:pP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</a:p>
          </p:txBody>
        </p:sp>
        <p:sp>
          <p:nvSpPr>
            <p:cNvPr id="37904" name="TextBox 19"/>
            <p:cNvSpPr txBox="1">
              <a:spLocks noChangeArrowheads="1"/>
            </p:cNvSpPr>
            <p:nvPr/>
          </p:nvSpPr>
          <p:spPr bwMode="auto">
            <a:xfrm>
              <a:off x="2629" y="2640"/>
              <a:ext cx="1428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FF0000"/>
                  </a:solidFill>
                  <a:latin typeface="Calibri" pitchFamily="34" charset="0"/>
                </a:rPr>
                <a:t>Observations at time t</a:t>
              </a:r>
              <a:endParaRPr lang="de-CH" sz="180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sp>
        <p:nvSpPr>
          <p:cNvPr id="37898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25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5. Immediate </a:t>
            </a:r>
            <a:r>
              <a:rPr lang="de-CH" dirty="0" err="1">
                <a:latin typeface="Calibri" pitchFamily="34" charset="0"/>
              </a:rPr>
              <a:t>trap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response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6873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5573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6. </a:t>
            </a:r>
            <a:r>
              <a:rPr lang="de-CH" dirty="0" err="1">
                <a:latin typeface="Calibri" pitchFamily="34" charset="0"/>
              </a:rPr>
              <a:t>Combination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of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life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and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dead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encounters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406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471488" y="1199142"/>
            <a:ext cx="5330040" cy="2113022"/>
            <a:chOff x="471488" y="1438971"/>
            <a:chExt cx="5330040" cy="2535626"/>
          </a:xfrm>
        </p:grpSpPr>
        <p:sp>
          <p:nvSpPr>
            <p:cNvPr id="38915" name="Text Box 19"/>
            <p:cNvSpPr txBox="1">
              <a:spLocks noChangeArrowheads="1"/>
            </p:cNvSpPr>
            <p:nvPr/>
          </p:nvSpPr>
          <p:spPr bwMode="auto">
            <a:xfrm>
              <a:off x="471488" y="1914525"/>
              <a:ext cx="1292020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16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16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8916" name="Object 20"/>
            <p:cNvGraphicFramePr>
              <a:graphicFrameLocks noChangeAspect="1"/>
            </p:cNvGraphicFramePr>
            <p:nvPr/>
          </p:nvGraphicFramePr>
          <p:xfrm>
            <a:off x="4190997" y="2865437"/>
            <a:ext cx="1155492" cy="1109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373" name="Equation" r:id="rId4" imgW="888840" imgH="711000" progId="Equation.DSMT4">
                    <p:embed/>
                  </p:oleObj>
                </mc:Choice>
                <mc:Fallback>
                  <p:oleObj name="Equation" r:id="rId4" imgW="888840" imgH="711000" progId="Equation.DSMT4">
                    <p:embed/>
                    <p:pic>
                      <p:nvPicPr>
                        <p:cNvPr id="38916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0997" y="2865437"/>
                          <a:ext cx="1155492" cy="11091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17" name="TextBox 10"/>
            <p:cNvSpPr txBox="1">
              <a:spLocks noChangeArrowheads="1"/>
            </p:cNvSpPr>
            <p:nvPr/>
          </p:nvSpPr>
          <p:spPr bwMode="auto">
            <a:xfrm>
              <a:off x="2935923" y="2878138"/>
              <a:ext cx="1167627" cy="1071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alive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recently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8918" name="TextBox 13"/>
            <p:cNvSpPr txBox="1">
              <a:spLocks noChangeArrowheads="1"/>
            </p:cNvSpPr>
            <p:nvPr/>
          </p:nvSpPr>
          <p:spPr bwMode="auto">
            <a:xfrm rot="5400000">
              <a:off x="4465354" y="1505560"/>
              <a:ext cx="1025743" cy="1646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1800"/>
                </a:spcBef>
              </a:pP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rec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.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alive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8919" name="TextBox 9"/>
            <p:cNvSpPr txBox="1">
              <a:spLocks noChangeArrowheads="1"/>
            </p:cNvSpPr>
            <p:nvPr/>
          </p:nvSpPr>
          <p:spPr bwMode="auto">
            <a:xfrm>
              <a:off x="1404744" y="3192998"/>
              <a:ext cx="1297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8920" name="TextBox 11"/>
            <p:cNvSpPr txBox="1">
              <a:spLocks noChangeArrowheads="1"/>
            </p:cNvSpPr>
            <p:nvPr/>
          </p:nvSpPr>
          <p:spPr bwMode="auto">
            <a:xfrm>
              <a:off x="3995246" y="1438971"/>
              <a:ext cx="14787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  <a:r>
                <a:rPr lang="de-CH" sz="1400" dirty="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5573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6. </a:t>
            </a:r>
            <a:r>
              <a:rPr lang="de-CH" dirty="0" err="1">
                <a:latin typeface="Calibri" pitchFamily="34" charset="0"/>
              </a:rPr>
              <a:t>Combination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of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life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and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dead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encounters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1755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471488" y="1199142"/>
            <a:ext cx="5330040" cy="2113022"/>
            <a:chOff x="471488" y="1438971"/>
            <a:chExt cx="5330040" cy="2535626"/>
          </a:xfrm>
        </p:grpSpPr>
        <p:sp>
          <p:nvSpPr>
            <p:cNvPr id="38915" name="Text Box 19"/>
            <p:cNvSpPr txBox="1">
              <a:spLocks noChangeArrowheads="1"/>
            </p:cNvSpPr>
            <p:nvPr/>
          </p:nvSpPr>
          <p:spPr bwMode="auto">
            <a:xfrm>
              <a:off x="471488" y="1914525"/>
              <a:ext cx="1292020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16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16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8916" name="Object 20"/>
            <p:cNvGraphicFramePr>
              <a:graphicFrameLocks noChangeAspect="1"/>
            </p:cNvGraphicFramePr>
            <p:nvPr/>
          </p:nvGraphicFramePr>
          <p:xfrm>
            <a:off x="4190997" y="2865437"/>
            <a:ext cx="1155492" cy="1109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609" name="Equation" r:id="rId4" imgW="888840" imgH="711000" progId="Equation.DSMT4">
                    <p:embed/>
                  </p:oleObj>
                </mc:Choice>
                <mc:Fallback>
                  <p:oleObj name="Equation" r:id="rId4" imgW="888840" imgH="711000" progId="Equation.DSMT4">
                    <p:embed/>
                    <p:pic>
                      <p:nvPicPr>
                        <p:cNvPr id="38916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0997" y="2865437"/>
                          <a:ext cx="1155492" cy="11091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17" name="TextBox 10"/>
            <p:cNvSpPr txBox="1">
              <a:spLocks noChangeArrowheads="1"/>
            </p:cNvSpPr>
            <p:nvPr/>
          </p:nvSpPr>
          <p:spPr bwMode="auto">
            <a:xfrm>
              <a:off x="2935923" y="2878138"/>
              <a:ext cx="1167627" cy="1071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alive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recently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8918" name="TextBox 13"/>
            <p:cNvSpPr txBox="1">
              <a:spLocks noChangeArrowheads="1"/>
            </p:cNvSpPr>
            <p:nvPr/>
          </p:nvSpPr>
          <p:spPr bwMode="auto">
            <a:xfrm rot="5400000">
              <a:off x="4465354" y="1505560"/>
              <a:ext cx="1025743" cy="1646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1800"/>
                </a:spcBef>
              </a:pP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rec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.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alive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8919" name="TextBox 9"/>
            <p:cNvSpPr txBox="1">
              <a:spLocks noChangeArrowheads="1"/>
            </p:cNvSpPr>
            <p:nvPr/>
          </p:nvSpPr>
          <p:spPr bwMode="auto">
            <a:xfrm>
              <a:off x="1404744" y="3192998"/>
              <a:ext cx="1297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8920" name="TextBox 11"/>
            <p:cNvSpPr txBox="1">
              <a:spLocks noChangeArrowheads="1"/>
            </p:cNvSpPr>
            <p:nvPr/>
          </p:nvSpPr>
          <p:spPr bwMode="auto">
            <a:xfrm>
              <a:off x="3995246" y="1438971"/>
              <a:ext cx="14787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  <a:r>
                <a:rPr lang="de-CH" sz="1400" dirty="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525145" y="3368993"/>
            <a:ext cx="5233988" cy="2209271"/>
            <a:chOff x="158" y="2610"/>
            <a:chExt cx="3297" cy="1670"/>
          </a:xfrm>
        </p:grpSpPr>
        <p:sp>
          <p:nvSpPr>
            <p:cNvPr id="38923" name="Text Box 21"/>
            <p:cNvSpPr txBox="1">
              <a:spLocks noChangeArrowheads="1"/>
            </p:cNvSpPr>
            <p:nvPr/>
          </p:nvSpPr>
          <p:spPr bwMode="auto">
            <a:xfrm>
              <a:off x="158" y="2903"/>
              <a:ext cx="118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Observation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process</a:t>
              </a:r>
              <a:endParaRPr lang="de-CH" sz="16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graphicFrame>
          <p:nvGraphicFramePr>
            <p:cNvPr id="38924" name="Object 22"/>
            <p:cNvGraphicFramePr>
              <a:graphicFrameLocks noChangeAspect="1"/>
            </p:cNvGraphicFramePr>
            <p:nvPr/>
          </p:nvGraphicFramePr>
          <p:xfrm>
            <a:off x="2461" y="3565"/>
            <a:ext cx="755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610" name="Equation" r:id="rId6" imgW="901440" imgH="711000" progId="Equation.DSMT4">
                    <p:embed/>
                  </p:oleObj>
                </mc:Choice>
                <mc:Fallback>
                  <p:oleObj name="Equation" r:id="rId6" imgW="901440" imgH="711000" progId="Equation.DSMT4">
                    <p:embed/>
                    <p:pic>
                      <p:nvPicPr>
                        <p:cNvPr id="38924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1" y="3565"/>
                          <a:ext cx="755" cy="7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25" name="TextBox 14"/>
            <p:cNvSpPr txBox="1">
              <a:spLocks noChangeArrowheads="1"/>
            </p:cNvSpPr>
            <p:nvPr/>
          </p:nvSpPr>
          <p:spPr bwMode="auto">
            <a:xfrm>
              <a:off x="1798" y="3589"/>
              <a:ext cx="538" cy="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alive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rec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.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38926" name="TextBox 15"/>
            <p:cNvSpPr txBox="1">
              <a:spLocks noChangeArrowheads="1"/>
            </p:cNvSpPr>
            <p:nvPr/>
          </p:nvSpPr>
          <p:spPr bwMode="auto">
            <a:xfrm>
              <a:off x="685" y="3795"/>
              <a:ext cx="81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8927" name="TextBox 18"/>
            <p:cNvSpPr txBox="1">
              <a:spLocks noChangeArrowheads="1"/>
            </p:cNvSpPr>
            <p:nvPr/>
          </p:nvSpPr>
          <p:spPr bwMode="auto">
            <a:xfrm rot="5400000">
              <a:off x="2502" y="2784"/>
              <a:ext cx="680" cy="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2500"/>
                </a:spcBef>
              </a:pP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not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5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recovered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5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38928" name="TextBox 19"/>
            <p:cNvSpPr txBox="1">
              <a:spLocks noChangeArrowheads="1"/>
            </p:cNvSpPr>
            <p:nvPr/>
          </p:nvSpPr>
          <p:spPr bwMode="auto">
            <a:xfrm>
              <a:off x="2316" y="2610"/>
              <a:ext cx="113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Observations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 time t</a:t>
              </a:r>
              <a:endParaRPr lang="de-CH" sz="14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5573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6. </a:t>
            </a:r>
            <a:r>
              <a:rPr lang="de-CH" dirty="0" err="1">
                <a:latin typeface="Calibri" pitchFamily="34" charset="0"/>
              </a:rPr>
              <a:t>Combination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of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life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and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dead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encounters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5770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1419053" y="302617"/>
            <a:ext cx="63058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What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if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you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could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achieve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even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flexibility</a:t>
            </a:r>
            <a:r>
              <a:rPr lang="de-CH" b="1" dirty="0">
                <a:latin typeface="Calibri" pitchFamily="34" charset="0"/>
              </a:rPr>
              <a:t>?</a:t>
            </a:r>
            <a:endParaRPr lang="en-GB" b="1" dirty="0">
              <a:latin typeface="Calibri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39496E4-F0FC-D843-A8B6-1356A1711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553" y="1343986"/>
            <a:ext cx="6234894" cy="350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282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3070018" y="186870"/>
            <a:ext cx="300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Multievent </a:t>
            </a:r>
            <a:r>
              <a:rPr lang="de-CH" sz="2800" b="1" dirty="0" err="1">
                <a:latin typeface="Calibri" pitchFamily="34" charset="0"/>
              </a:rPr>
              <a:t>models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19459" name="Text Box 9"/>
          <p:cNvSpPr txBox="1">
            <a:spLocks noChangeArrowheads="1"/>
          </p:cNvSpPr>
          <p:nvPr/>
        </p:nvSpPr>
        <p:spPr bwMode="auto">
          <a:xfrm>
            <a:off x="184935" y="859261"/>
            <a:ext cx="8959065" cy="232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Multievent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extend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multistate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with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uncertainty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assignment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 err="1">
                <a:latin typeface="Calibri" pitchFamily="34" charset="0"/>
              </a:rPr>
              <a:t>Breeding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female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roe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fawn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detection</a:t>
            </a: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>
                <a:latin typeface="Calibri" pitchFamily="34" charset="0"/>
              </a:rPr>
              <a:t>Sex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morphological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criteria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Audouin’s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gulls</a:t>
            </a: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 err="1">
                <a:latin typeface="Calibri" pitchFamily="34" charset="0"/>
              </a:rPr>
              <a:t>Disease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house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finches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birds</a:t>
            </a:r>
            <a:r>
              <a:rPr lang="de-CH" sz="2000" dirty="0">
                <a:latin typeface="Calibri" pitchFamily="34" charset="0"/>
              </a:rPr>
              <a:t>’ </a:t>
            </a:r>
            <a:r>
              <a:rPr lang="de-CH" sz="2000" dirty="0" err="1">
                <a:latin typeface="Calibri" pitchFamily="34" charset="0"/>
              </a:rPr>
              <a:t>eyes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examination</a:t>
            </a:r>
            <a:endParaRPr lang="de-CH" sz="2000" dirty="0">
              <a:latin typeface="Calibri" pitchFamily="34" charset="0"/>
            </a:endParaRPr>
          </a:p>
          <a:p>
            <a:pPr marL="0" indent="0" eaLnBrk="1" hangingPunct="1">
              <a:spcBef>
                <a:spcPts val="600"/>
              </a:spcBef>
            </a:pPr>
            <a:endParaRPr lang="de-CH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2264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9"/>
          <p:cNvSpPr txBox="1">
            <a:spLocks noChangeArrowheads="1"/>
          </p:cNvSpPr>
          <p:nvPr/>
        </p:nvSpPr>
        <p:spPr bwMode="auto">
          <a:xfrm>
            <a:off x="184935" y="859261"/>
            <a:ext cx="8959065" cy="309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Multievent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extend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multistate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with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uncertainty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assignment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 err="1">
                <a:latin typeface="Calibri" pitchFamily="34" charset="0"/>
              </a:rPr>
              <a:t>Breeding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female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roe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fawn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detection</a:t>
            </a: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>
                <a:latin typeface="Calibri" pitchFamily="34" charset="0"/>
              </a:rPr>
              <a:t>Sex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morphological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criteria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Audouin’s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gulls</a:t>
            </a: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 err="1">
                <a:latin typeface="Calibri" pitchFamily="34" charset="0"/>
              </a:rPr>
              <a:t>Disease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house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finches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birds</a:t>
            </a:r>
            <a:r>
              <a:rPr lang="de-CH" sz="2000" dirty="0">
                <a:latin typeface="Calibri" pitchFamily="34" charset="0"/>
              </a:rPr>
              <a:t>’ </a:t>
            </a:r>
            <a:r>
              <a:rPr lang="de-CH" sz="2000" dirty="0" err="1">
                <a:latin typeface="Calibri" pitchFamily="34" charset="0"/>
              </a:rPr>
              <a:t>eyes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examination</a:t>
            </a:r>
            <a:endParaRPr lang="de-CH" sz="2000" dirty="0">
              <a:latin typeface="Calibri" pitchFamily="34" charset="0"/>
            </a:endParaRPr>
          </a:p>
          <a:p>
            <a:pPr marL="0" indent="0" eaLnBrk="1" hangingPunct="1">
              <a:spcBef>
                <a:spcPts val="600"/>
              </a:spcBef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We</a:t>
            </a:r>
            <a:r>
              <a:rPr lang="de-CH" sz="2000" dirty="0">
                <a:latin typeface="Calibri" pitchFamily="34" charset="0"/>
              </a:rPr>
              <a:t> will </a:t>
            </a:r>
            <a:r>
              <a:rPr lang="de-CH" sz="2000" dirty="0" err="1">
                <a:latin typeface="Calibri" pitchFamily="34" charset="0"/>
              </a:rPr>
              <a:t>need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explicitely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consider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assignment</a:t>
            </a:r>
            <a:r>
              <a:rPr lang="de-CH" sz="2000" dirty="0">
                <a:latin typeface="Calibri" pitchFamily="34" charset="0"/>
              </a:rPr>
              <a:t> in a </a:t>
            </a:r>
            <a:r>
              <a:rPr lang="de-CH" sz="2000" dirty="0" err="1">
                <a:latin typeface="Calibri" pitchFamily="34" charset="0"/>
              </a:rPr>
              <a:t>model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9166A94-3742-5647-840C-6E712A6DD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018" y="186870"/>
            <a:ext cx="300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Multievent </a:t>
            </a:r>
            <a:r>
              <a:rPr lang="de-CH" sz="2800" b="1" dirty="0" err="1">
                <a:latin typeface="Calibri" pitchFamily="34" charset="0"/>
              </a:rPr>
              <a:t>models</a:t>
            </a:r>
            <a:endParaRPr lang="en-GB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9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2">
            <a:extLst>
              <a:ext uri="{FF2B5EF4-FFF2-40B4-BE49-F238E27FC236}">
                <a16:creationId xmlns:a16="http://schemas.microsoft.com/office/drawing/2014/main" id="{6EAA6B5D-7CE0-5E4F-A299-A1A905881B58}"/>
              </a:ext>
            </a:extLst>
          </p:cNvPr>
          <p:cNvSpPr txBox="1"/>
          <p:nvPr/>
        </p:nvSpPr>
        <p:spPr>
          <a:xfrm>
            <a:off x="638177" y="317182"/>
            <a:ext cx="76359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2800" b="1" dirty="0" err="1">
                <a:latin typeface="Calibri" panose="020F0502020204030204" pitchFamily="34" charset="0"/>
              </a:rPr>
              <a:t>Arnason</a:t>
            </a:r>
            <a:r>
              <a:rPr lang="de-CH" sz="2800" b="1" dirty="0">
                <a:latin typeface="Calibri" panose="020F0502020204030204" pitchFamily="34" charset="0"/>
              </a:rPr>
              <a:t>-Schwarz </a:t>
            </a:r>
            <a:r>
              <a:rPr lang="de-CH" sz="2800" b="1" dirty="0" err="1">
                <a:latin typeface="Calibri" panose="020F0502020204030204" pitchFamily="34" charset="0"/>
              </a:rPr>
              <a:t>model</a:t>
            </a:r>
            <a:endParaRPr lang="de-CH" sz="2800" b="1" dirty="0">
              <a:latin typeface="Calibri" panose="020F0502020204030204" pitchFamily="34" charset="0"/>
            </a:endParaRPr>
          </a:p>
          <a:p>
            <a:pPr algn="ctr"/>
            <a:r>
              <a:rPr lang="de-CH" sz="2800" b="1" dirty="0">
                <a:latin typeface="Calibri" panose="020F0502020204030204" pitchFamily="34" charset="0"/>
              </a:rPr>
              <a:t>A </a:t>
            </a:r>
            <a:r>
              <a:rPr lang="de-CH" sz="2800" b="1" dirty="0" err="1">
                <a:latin typeface="Calibri" panose="020F0502020204030204" pitchFamily="34" charset="0"/>
              </a:rPr>
              <a:t>generalisation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of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the</a:t>
            </a:r>
            <a:r>
              <a:rPr lang="de-CH" sz="2800" b="1" dirty="0">
                <a:latin typeface="Calibri" panose="020F0502020204030204" pitchFamily="34" charset="0"/>
              </a:rPr>
              <a:t> CJS </a:t>
            </a:r>
            <a:r>
              <a:rPr lang="de-CH" sz="2800" b="1" dirty="0" err="1">
                <a:latin typeface="Calibri" panose="020F0502020204030204" pitchFamily="34" charset="0"/>
              </a:rPr>
              <a:t>model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to</a:t>
            </a:r>
            <a:r>
              <a:rPr lang="de-CH" sz="2800" b="1" dirty="0">
                <a:latin typeface="Calibri" panose="020F0502020204030204" pitchFamily="34" charset="0"/>
              </a:rPr>
              <a:t> multiple </a:t>
            </a:r>
            <a:r>
              <a:rPr lang="de-CH" sz="2800" b="1" dirty="0" err="1">
                <a:latin typeface="Calibri" panose="020F0502020204030204" pitchFamily="34" charset="0"/>
              </a:rPr>
              <a:t>sites</a:t>
            </a:r>
            <a:endParaRPr lang="de-CH" sz="2800" b="1" dirty="0">
              <a:latin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B131E6-2E5D-0A4B-A157-97008EC29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" r="9625" b="66666"/>
          <a:stretch/>
        </p:blipFill>
        <p:spPr>
          <a:xfrm>
            <a:off x="4715838" y="1471218"/>
            <a:ext cx="4123354" cy="1510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3DE7E46-177A-A04C-8ED1-2D8BE8803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" r="11622" b="69058"/>
          <a:stretch/>
        </p:blipFill>
        <p:spPr>
          <a:xfrm>
            <a:off x="304808" y="1471218"/>
            <a:ext cx="3917871" cy="14980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3412" name="Picture 4">
            <a:extLst>
              <a:ext uri="{FF2B5EF4-FFF2-40B4-BE49-F238E27FC236}">
                <a16:creationId xmlns:a16="http://schemas.microsoft.com/office/drawing/2014/main" id="{E544DA44-9741-614F-A77D-624F1C6AF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447" y="3181848"/>
            <a:ext cx="4238233" cy="236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997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9"/>
          <p:cNvSpPr txBox="1">
            <a:spLocks noChangeArrowheads="1"/>
          </p:cNvSpPr>
          <p:nvPr/>
        </p:nvSpPr>
        <p:spPr bwMode="auto">
          <a:xfrm>
            <a:off x="184935" y="859261"/>
            <a:ext cx="8959065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Multievent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extend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multistate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with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uncertainty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assignment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 err="1">
                <a:latin typeface="Calibri" pitchFamily="34" charset="0"/>
              </a:rPr>
              <a:t>Breeding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female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roe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fawn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detection</a:t>
            </a: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>
                <a:latin typeface="Calibri" pitchFamily="34" charset="0"/>
              </a:rPr>
              <a:t>Sex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morphological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criteria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Audouin’s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gulls</a:t>
            </a: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 err="1">
                <a:latin typeface="Calibri" pitchFamily="34" charset="0"/>
              </a:rPr>
              <a:t>Disease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house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finches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birds</a:t>
            </a:r>
            <a:r>
              <a:rPr lang="de-CH" sz="2000" dirty="0">
                <a:latin typeface="Calibri" pitchFamily="34" charset="0"/>
              </a:rPr>
              <a:t>’ </a:t>
            </a:r>
            <a:r>
              <a:rPr lang="de-CH" sz="2000" dirty="0" err="1">
                <a:latin typeface="Calibri" pitchFamily="34" charset="0"/>
              </a:rPr>
              <a:t>eyes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examination</a:t>
            </a:r>
            <a:endParaRPr lang="de-CH" sz="2000" dirty="0">
              <a:latin typeface="Calibri" pitchFamily="34" charset="0"/>
            </a:endParaRPr>
          </a:p>
          <a:p>
            <a:pPr marL="0" indent="0" eaLnBrk="1" hangingPunct="1">
              <a:spcBef>
                <a:spcPts val="600"/>
              </a:spcBef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We</a:t>
            </a:r>
            <a:r>
              <a:rPr lang="de-CH" sz="2000" dirty="0">
                <a:latin typeface="Calibri" pitchFamily="34" charset="0"/>
              </a:rPr>
              <a:t> will </a:t>
            </a:r>
            <a:r>
              <a:rPr lang="de-CH" sz="2000" dirty="0" err="1">
                <a:latin typeface="Calibri" pitchFamily="34" charset="0"/>
              </a:rPr>
              <a:t>need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explicitely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consider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assignment</a:t>
            </a:r>
            <a:r>
              <a:rPr lang="de-CH" sz="2000" dirty="0">
                <a:latin typeface="Calibri" pitchFamily="34" charset="0"/>
              </a:rPr>
              <a:t> in a </a:t>
            </a:r>
            <a:r>
              <a:rPr lang="de-CH" sz="2000" dirty="0" err="1">
                <a:latin typeface="Calibri" pitchFamily="34" charset="0"/>
              </a:rPr>
              <a:t>model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All </a:t>
            </a:r>
            <a:r>
              <a:rPr lang="de-CH" sz="2000" dirty="0" err="1">
                <a:latin typeface="Calibri" pitchFamily="34" charset="0"/>
              </a:rPr>
              <a:t>capture-recapture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seen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special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cases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multievent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models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Seminal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paper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by</a:t>
            </a:r>
            <a:r>
              <a:rPr lang="de-CH" sz="2000" dirty="0">
                <a:latin typeface="Calibri" pitchFamily="34" charset="0"/>
              </a:rPr>
              <a:t> Pradel (2005); </a:t>
            </a:r>
            <a:r>
              <a:rPr lang="de-CH" sz="2000" dirty="0" err="1">
                <a:latin typeface="Calibri" pitchFamily="34" charset="0"/>
              </a:rPr>
              <a:t>see</a:t>
            </a:r>
            <a:r>
              <a:rPr lang="de-CH" sz="2000" dirty="0">
                <a:latin typeface="Calibri" pitchFamily="34" charset="0"/>
              </a:rPr>
              <a:t> also Gimenez et al. (2012) </a:t>
            </a:r>
            <a:r>
              <a:rPr lang="de-CH" sz="2000" dirty="0" err="1">
                <a:latin typeface="Calibri" pitchFamily="34" charset="0"/>
              </a:rPr>
              <a:t>for</a:t>
            </a:r>
            <a:r>
              <a:rPr lang="de-CH" sz="2000" dirty="0">
                <a:latin typeface="Calibri" pitchFamily="34" charset="0"/>
              </a:rPr>
              <a:t> a </a:t>
            </a:r>
            <a:r>
              <a:rPr lang="de-CH" sz="2000" dirty="0" err="1">
                <a:latin typeface="Calibri" pitchFamily="34" charset="0"/>
              </a:rPr>
              <a:t>review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Dupuis (1995) </a:t>
            </a:r>
            <a:r>
              <a:rPr lang="de-CH" sz="2000" dirty="0" err="1">
                <a:latin typeface="Calibri" pitchFamily="34" charset="0"/>
              </a:rPr>
              <a:t>had</a:t>
            </a:r>
            <a:r>
              <a:rPr lang="de-CH" sz="2000" dirty="0">
                <a:latin typeface="Calibri" pitchFamily="34" charset="0"/>
              </a:rPr>
              <a:t> a </a:t>
            </a:r>
            <a:r>
              <a:rPr lang="de-CH" sz="2000" dirty="0" err="1">
                <a:latin typeface="Calibri" pitchFamily="34" charset="0"/>
              </a:rPr>
              <a:t>similar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idea</a:t>
            </a:r>
            <a:r>
              <a:rPr lang="de-CH" sz="2000" dirty="0">
                <a:latin typeface="Calibri" pitchFamily="34" charset="0"/>
              </a:rPr>
              <a:t>, </a:t>
            </a:r>
            <a:r>
              <a:rPr lang="de-CH" sz="2000" dirty="0" err="1">
                <a:latin typeface="Calibri" pitchFamily="34" charset="0"/>
              </a:rPr>
              <a:t>for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Arnason</a:t>
            </a:r>
            <a:r>
              <a:rPr lang="de-CH" sz="2000" dirty="0">
                <a:latin typeface="Calibri" pitchFamily="34" charset="0"/>
              </a:rPr>
              <a:t>-Schwarz </a:t>
            </a:r>
            <a:r>
              <a:rPr lang="de-CH" sz="2000" dirty="0" err="1">
                <a:latin typeface="Calibri" pitchFamily="34" charset="0"/>
              </a:rPr>
              <a:t>model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9F2EF55-B788-114D-9F6D-4E28F93C5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018" y="186870"/>
            <a:ext cx="300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Multievent </a:t>
            </a:r>
            <a:r>
              <a:rPr lang="de-CH" sz="2800" b="1" dirty="0" err="1">
                <a:latin typeface="Calibri" pitchFamily="34" charset="0"/>
              </a:rPr>
              <a:t>models</a:t>
            </a:r>
            <a:endParaRPr lang="en-GB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3858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593726" y="291042"/>
            <a:ext cx="49434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Conditional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nature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of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the</a:t>
            </a:r>
            <a:r>
              <a:rPr lang="de-CH" b="1" dirty="0">
                <a:latin typeface="Calibri" pitchFamily="34" charset="0"/>
              </a:rPr>
              <a:t> 2 </a:t>
            </a:r>
            <a:r>
              <a:rPr lang="de-CH" b="1" dirty="0" err="1">
                <a:latin typeface="Calibri" pitchFamily="34" charset="0"/>
              </a:rPr>
              <a:t>processes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1747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1748" name="Text Box 19"/>
          <p:cNvSpPr txBox="1">
            <a:spLocks noChangeArrowheads="1"/>
          </p:cNvSpPr>
          <p:nvPr/>
        </p:nvSpPr>
        <p:spPr bwMode="auto">
          <a:xfrm>
            <a:off x="463551" y="1382448"/>
            <a:ext cx="918841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State 1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State 2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1749" name="Oval 20"/>
          <p:cNvSpPr>
            <a:spLocks noChangeArrowheads="1"/>
          </p:cNvSpPr>
          <p:nvPr/>
        </p:nvSpPr>
        <p:spPr bwMode="auto">
          <a:xfrm>
            <a:off x="22764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0" name="Oval 21"/>
          <p:cNvSpPr>
            <a:spLocks noChangeArrowheads="1"/>
          </p:cNvSpPr>
          <p:nvPr/>
        </p:nvSpPr>
        <p:spPr bwMode="auto">
          <a:xfrm>
            <a:off x="31242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1" name="Oval 22"/>
          <p:cNvSpPr>
            <a:spLocks noChangeArrowheads="1"/>
          </p:cNvSpPr>
          <p:nvPr/>
        </p:nvSpPr>
        <p:spPr bwMode="auto">
          <a:xfrm>
            <a:off x="39243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2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3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4" name="Oval 25"/>
          <p:cNvSpPr>
            <a:spLocks noChangeArrowheads="1"/>
          </p:cNvSpPr>
          <p:nvPr/>
        </p:nvSpPr>
        <p:spPr bwMode="auto">
          <a:xfrm>
            <a:off x="6486526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5" name="Oval 27"/>
          <p:cNvSpPr>
            <a:spLocks noChangeArrowheads="1"/>
          </p:cNvSpPr>
          <p:nvPr/>
        </p:nvSpPr>
        <p:spPr bwMode="auto">
          <a:xfrm>
            <a:off x="7359651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6" name="Oval 28"/>
          <p:cNvSpPr>
            <a:spLocks noChangeArrowheads="1"/>
          </p:cNvSpPr>
          <p:nvPr/>
        </p:nvSpPr>
        <p:spPr bwMode="auto">
          <a:xfrm>
            <a:off x="8234363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1757" name="AutoShape 29"/>
          <p:cNvCxnSpPr>
            <a:cxnSpLocks noChangeShapeType="1"/>
            <a:stCxn id="31749" idx="5"/>
            <a:endCxn id="31750" idx="2"/>
          </p:cNvCxnSpPr>
          <p:nvPr/>
        </p:nvCxnSpPr>
        <p:spPr bwMode="auto">
          <a:xfrm>
            <a:off x="2553027" y="1689426"/>
            <a:ext cx="571174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8" name="AutoShape 30"/>
          <p:cNvCxnSpPr>
            <a:cxnSpLocks noChangeShapeType="1"/>
            <a:stCxn id="31750" idx="6"/>
            <a:endCxn id="31751" idx="2"/>
          </p:cNvCxnSpPr>
          <p:nvPr/>
        </p:nvCxnSpPr>
        <p:spPr bwMode="auto">
          <a:xfrm>
            <a:off x="3448201" y="2061709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9" name="AutoShape 31"/>
          <p:cNvCxnSpPr>
            <a:cxnSpLocks noChangeShapeType="1"/>
            <a:stCxn id="31751" idx="7"/>
            <a:endCxn id="31752" idx="2"/>
          </p:cNvCxnSpPr>
          <p:nvPr/>
        </p:nvCxnSpPr>
        <p:spPr bwMode="auto">
          <a:xfrm flipV="1">
            <a:off x="4200852" y="1574875"/>
            <a:ext cx="556886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0" name="AutoShape 32"/>
          <p:cNvCxnSpPr>
            <a:cxnSpLocks noChangeShapeType="1"/>
            <a:stCxn id="31752" idx="6"/>
            <a:endCxn id="31753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1" name="AutoShape 33"/>
          <p:cNvCxnSpPr>
            <a:cxnSpLocks noChangeShapeType="1"/>
            <a:stCxn id="31753" idx="5"/>
            <a:endCxn id="31754" idx="1"/>
          </p:cNvCxnSpPr>
          <p:nvPr/>
        </p:nvCxnSpPr>
        <p:spPr bwMode="auto">
          <a:xfrm>
            <a:off x="5918527" y="1689426"/>
            <a:ext cx="615448" cy="73927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2" name="AutoShape 34"/>
          <p:cNvCxnSpPr>
            <a:cxnSpLocks noChangeShapeType="1"/>
            <a:stCxn id="31754" idx="6"/>
            <a:endCxn id="31755" idx="2"/>
          </p:cNvCxnSpPr>
          <p:nvPr/>
        </p:nvCxnSpPr>
        <p:spPr bwMode="auto">
          <a:xfrm>
            <a:off x="6810526" y="2543250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3" name="AutoShape 35"/>
          <p:cNvCxnSpPr>
            <a:cxnSpLocks noChangeShapeType="1"/>
            <a:stCxn id="31755" idx="6"/>
            <a:endCxn id="31756" idx="2"/>
          </p:cNvCxnSpPr>
          <p:nvPr/>
        </p:nvCxnSpPr>
        <p:spPr bwMode="auto">
          <a:xfrm>
            <a:off x="7683651" y="2543250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764" name="Group 41"/>
          <p:cNvGrpSpPr>
            <a:grpSpLocks/>
          </p:cNvGrpSpPr>
          <p:nvPr/>
        </p:nvGrpSpPr>
        <p:grpSpPr bwMode="auto">
          <a:xfrm>
            <a:off x="6049964" y="5111752"/>
            <a:ext cx="2541107" cy="576679"/>
            <a:chOff x="463550" y="5680075"/>
            <a:chExt cx="2541107" cy="692015"/>
          </a:xfrm>
        </p:grpSpPr>
        <p:sp>
          <p:nvSpPr>
            <p:cNvPr id="31787" name="Line 62"/>
            <p:cNvSpPr>
              <a:spLocks noChangeShapeType="1"/>
            </p:cNvSpPr>
            <p:nvPr/>
          </p:nvSpPr>
          <p:spPr bwMode="auto">
            <a:xfrm>
              <a:off x="463550" y="587057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88" name="Text Box 63"/>
            <p:cNvSpPr txBox="1">
              <a:spLocks noChangeArrowheads="1"/>
            </p:cNvSpPr>
            <p:nvPr/>
          </p:nvSpPr>
          <p:spPr bwMode="auto">
            <a:xfrm>
              <a:off x="1025525" y="5680075"/>
              <a:ext cx="1707903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Stochastic process</a:t>
              </a:r>
            </a:p>
          </p:txBody>
        </p:sp>
        <p:sp>
          <p:nvSpPr>
            <p:cNvPr id="31789" name="Line 64"/>
            <p:cNvSpPr>
              <a:spLocks noChangeShapeType="1"/>
            </p:cNvSpPr>
            <p:nvPr/>
          </p:nvSpPr>
          <p:spPr bwMode="auto">
            <a:xfrm>
              <a:off x="463550" y="615632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90" name="Text Box 65"/>
            <p:cNvSpPr txBox="1">
              <a:spLocks noChangeArrowheads="1"/>
            </p:cNvSpPr>
            <p:nvPr/>
          </p:nvSpPr>
          <p:spPr bwMode="auto">
            <a:xfrm>
              <a:off x="1025525" y="5965825"/>
              <a:ext cx="1979132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Deterministic 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22524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593726" y="291042"/>
            <a:ext cx="49434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Conditional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nature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of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the</a:t>
            </a:r>
            <a:r>
              <a:rPr lang="de-CH" b="1" dirty="0">
                <a:latin typeface="Calibri" pitchFamily="34" charset="0"/>
              </a:rPr>
              <a:t> 2 </a:t>
            </a:r>
            <a:r>
              <a:rPr lang="de-CH" b="1" dirty="0" err="1">
                <a:latin typeface="Calibri" pitchFamily="34" charset="0"/>
              </a:rPr>
              <a:t>processes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1747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1748" name="Text Box 19"/>
          <p:cNvSpPr txBox="1">
            <a:spLocks noChangeArrowheads="1"/>
          </p:cNvSpPr>
          <p:nvPr/>
        </p:nvSpPr>
        <p:spPr bwMode="auto">
          <a:xfrm>
            <a:off x="463551" y="1382448"/>
            <a:ext cx="918841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State 1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State 2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1749" name="Oval 20"/>
          <p:cNvSpPr>
            <a:spLocks noChangeArrowheads="1"/>
          </p:cNvSpPr>
          <p:nvPr/>
        </p:nvSpPr>
        <p:spPr bwMode="auto">
          <a:xfrm>
            <a:off x="22764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0" name="Oval 21"/>
          <p:cNvSpPr>
            <a:spLocks noChangeArrowheads="1"/>
          </p:cNvSpPr>
          <p:nvPr/>
        </p:nvSpPr>
        <p:spPr bwMode="auto">
          <a:xfrm>
            <a:off x="31242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1" name="Oval 22"/>
          <p:cNvSpPr>
            <a:spLocks noChangeArrowheads="1"/>
          </p:cNvSpPr>
          <p:nvPr/>
        </p:nvSpPr>
        <p:spPr bwMode="auto">
          <a:xfrm>
            <a:off x="39243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2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3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4" name="Oval 25"/>
          <p:cNvSpPr>
            <a:spLocks noChangeArrowheads="1"/>
          </p:cNvSpPr>
          <p:nvPr/>
        </p:nvSpPr>
        <p:spPr bwMode="auto">
          <a:xfrm>
            <a:off x="6486526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5" name="Oval 27"/>
          <p:cNvSpPr>
            <a:spLocks noChangeArrowheads="1"/>
          </p:cNvSpPr>
          <p:nvPr/>
        </p:nvSpPr>
        <p:spPr bwMode="auto">
          <a:xfrm>
            <a:off x="7359651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6" name="Oval 28"/>
          <p:cNvSpPr>
            <a:spLocks noChangeArrowheads="1"/>
          </p:cNvSpPr>
          <p:nvPr/>
        </p:nvSpPr>
        <p:spPr bwMode="auto">
          <a:xfrm>
            <a:off x="8234363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1757" name="AutoShape 29"/>
          <p:cNvCxnSpPr>
            <a:cxnSpLocks noChangeShapeType="1"/>
            <a:stCxn id="31749" idx="5"/>
            <a:endCxn id="31750" idx="2"/>
          </p:cNvCxnSpPr>
          <p:nvPr/>
        </p:nvCxnSpPr>
        <p:spPr bwMode="auto">
          <a:xfrm>
            <a:off x="2553027" y="1689426"/>
            <a:ext cx="571174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8" name="AutoShape 30"/>
          <p:cNvCxnSpPr>
            <a:cxnSpLocks noChangeShapeType="1"/>
            <a:stCxn id="31750" idx="6"/>
            <a:endCxn id="31751" idx="2"/>
          </p:cNvCxnSpPr>
          <p:nvPr/>
        </p:nvCxnSpPr>
        <p:spPr bwMode="auto">
          <a:xfrm>
            <a:off x="3448201" y="2061709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9" name="AutoShape 31"/>
          <p:cNvCxnSpPr>
            <a:cxnSpLocks noChangeShapeType="1"/>
            <a:stCxn id="31751" idx="7"/>
            <a:endCxn id="31752" idx="2"/>
          </p:cNvCxnSpPr>
          <p:nvPr/>
        </p:nvCxnSpPr>
        <p:spPr bwMode="auto">
          <a:xfrm flipV="1">
            <a:off x="4200852" y="1574875"/>
            <a:ext cx="556886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0" name="AutoShape 32"/>
          <p:cNvCxnSpPr>
            <a:cxnSpLocks noChangeShapeType="1"/>
            <a:stCxn id="31752" idx="6"/>
            <a:endCxn id="31753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1" name="AutoShape 33"/>
          <p:cNvCxnSpPr>
            <a:cxnSpLocks noChangeShapeType="1"/>
            <a:stCxn id="31753" idx="5"/>
            <a:endCxn id="31754" idx="1"/>
          </p:cNvCxnSpPr>
          <p:nvPr/>
        </p:nvCxnSpPr>
        <p:spPr bwMode="auto">
          <a:xfrm>
            <a:off x="5918527" y="1689426"/>
            <a:ext cx="615448" cy="73927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2" name="AutoShape 34"/>
          <p:cNvCxnSpPr>
            <a:cxnSpLocks noChangeShapeType="1"/>
            <a:stCxn id="31754" idx="6"/>
            <a:endCxn id="31755" idx="2"/>
          </p:cNvCxnSpPr>
          <p:nvPr/>
        </p:nvCxnSpPr>
        <p:spPr bwMode="auto">
          <a:xfrm>
            <a:off x="6810526" y="2543250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3" name="AutoShape 35"/>
          <p:cNvCxnSpPr>
            <a:cxnSpLocks noChangeShapeType="1"/>
            <a:stCxn id="31755" idx="6"/>
            <a:endCxn id="31756" idx="2"/>
          </p:cNvCxnSpPr>
          <p:nvPr/>
        </p:nvCxnSpPr>
        <p:spPr bwMode="auto">
          <a:xfrm>
            <a:off x="7683651" y="2543250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764" name="Group 41"/>
          <p:cNvGrpSpPr>
            <a:grpSpLocks/>
          </p:cNvGrpSpPr>
          <p:nvPr/>
        </p:nvGrpSpPr>
        <p:grpSpPr bwMode="auto">
          <a:xfrm>
            <a:off x="6049964" y="5111752"/>
            <a:ext cx="2541107" cy="576679"/>
            <a:chOff x="463550" y="5680075"/>
            <a:chExt cx="2541107" cy="692015"/>
          </a:xfrm>
        </p:grpSpPr>
        <p:sp>
          <p:nvSpPr>
            <p:cNvPr id="31787" name="Line 62"/>
            <p:cNvSpPr>
              <a:spLocks noChangeShapeType="1"/>
            </p:cNvSpPr>
            <p:nvPr/>
          </p:nvSpPr>
          <p:spPr bwMode="auto">
            <a:xfrm>
              <a:off x="463550" y="587057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88" name="Text Box 63"/>
            <p:cNvSpPr txBox="1">
              <a:spLocks noChangeArrowheads="1"/>
            </p:cNvSpPr>
            <p:nvPr/>
          </p:nvSpPr>
          <p:spPr bwMode="auto">
            <a:xfrm>
              <a:off x="1025525" y="5680075"/>
              <a:ext cx="1707903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Stochastic process</a:t>
              </a:r>
            </a:p>
          </p:txBody>
        </p:sp>
        <p:sp>
          <p:nvSpPr>
            <p:cNvPr id="31789" name="Line 64"/>
            <p:cNvSpPr>
              <a:spLocks noChangeShapeType="1"/>
            </p:cNvSpPr>
            <p:nvPr/>
          </p:nvSpPr>
          <p:spPr bwMode="auto">
            <a:xfrm>
              <a:off x="463550" y="615632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90" name="Text Box 65"/>
            <p:cNvSpPr txBox="1">
              <a:spLocks noChangeArrowheads="1"/>
            </p:cNvSpPr>
            <p:nvPr/>
          </p:nvSpPr>
          <p:spPr bwMode="auto">
            <a:xfrm>
              <a:off x="1025525" y="5965825"/>
              <a:ext cx="1979132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Deterministic process</a:t>
              </a: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400054" y="1729051"/>
            <a:ext cx="8158166" cy="3844396"/>
            <a:chOff x="400053" y="2074862"/>
            <a:chExt cx="8158166" cy="4613275"/>
          </a:xfrm>
        </p:grpSpPr>
        <p:cxnSp>
          <p:nvCxnSpPr>
            <p:cNvPr id="31767" name="AutoShape 59"/>
            <p:cNvCxnSpPr>
              <a:cxnSpLocks noChangeShapeType="1"/>
              <a:endCxn id="31749" idx="4"/>
            </p:cNvCxnSpPr>
            <p:nvPr/>
          </p:nvCxnSpPr>
          <p:spPr bwMode="auto">
            <a:xfrm flipV="1">
              <a:off x="2438400" y="2084251"/>
              <a:ext cx="75" cy="22575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ys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" name="Gruppieren 2"/>
            <p:cNvGrpSpPr/>
            <p:nvPr/>
          </p:nvGrpSpPr>
          <p:grpSpPr>
            <a:xfrm>
              <a:off x="400053" y="2074862"/>
              <a:ext cx="8158166" cy="4613275"/>
              <a:chOff x="400053" y="2074862"/>
              <a:chExt cx="8158166" cy="4613275"/>
            </a:xfrm>
          </p:grpSpPr>
          <p:grpSp>
            <p:nvGrpSpPr>
              <p:cNvPr id="31766" name="Group 50"/>
              <p:cNvGrpSpPr>
                <a:grpSpLocks/>
              </p:cNvGrpSpPr>
              <p:nvPr/>
            </p:nvGrpSpPr>
            <p:grpSpPr bwMode="auto">
              <a:xfrm>
                <a:off x="400053" y="2074862"/>
                <a:ext cx="8158166" cy="4613275"/>
                <a:chOff x="252" y="1307"/>
                <a:chExt cx="5139" cy="2906"/>
              </a:xfrm>
            </p:grpSpPr>
            <p:grpSp>
              <p:nvGrpSpPr>
                <p:cNvPr id="31768" name="Group 49"/>
                <p:cNvGrpSpPr>
                  <a:grpSpLocks/>
                </p:cNvGrpSpPr>
                <p:nvPr/>
              </p:nvGrpSpPr>
              <p:grpSpPr bwMode="auto">
                <a:xfrm>
                  <a:off x="252" y="1307"/>
                  <a:ext cx="5139" cy="2906"/>
                  <a:chOff x="252" y="1307"/>
                  <a:chExt cx="5139" cy="2906"/>
                </a:xfrm>
              </p:grpSpPr>
              <p:sp>
                <p:nvSpPr>
                  <p:cNvPr id="31770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252" y="3379"/>
                    <a:ext cx="880" cy="248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de-CH">
                      <a:latin typeface="Calibri" pitchFamily="34" charset="0"/>
                    </a:endParaRPr>
                  </a:p>
                </p:txBody>
              </p:sp>
              <p:sp>
                <p:nvSpPr>
                  <p:cNvPr id="31771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4" y="3864"/>
                    <a:ext cx="1719" cy="3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9pPr>
                  </a:lstStyle>
                  <a:p>
                    <a:pPr eaLnBrk="1" hangingPunct="1"/>
                    <a:r>
                      <a:rPr lang="de-CH">
                        <a:latin typeface="Calibri" pitchFamily="34" charset="0"/>
                      </a:rPr>
                      <a:t>Observation process</a:t>
                    </a:r>
                  </a:p>
                </p:txBody>
              </p:sp>
              <p:cxnSp>
                <p:nvCxnSpPr>
                  <p:cNvPr id="31772" name="AutoShape 59"/>
                  <p:cNvCxnSpPr>
                    <a:cxnSpLocks noChangeShapeType="1"/>
                    <a:stCxn id="31780" idx="0"/>
                    <a:endCxn id="31754" idx="4"/>
                  </p:cNvCxnSpPr>
                  <p:nvPr/>
                </p:nvCxnSpPr>
                <p:spPr bwMode="auto">
                  <a:xfrm flipV="1">
                    <a:off x="4188" y="2045"/>
                    <a:ext cx="0" cy="1419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med" len="med"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1773" name="AutoShape 60"/>
                  <p:cNvCxnSpPr>
                    <a:cxnSpLocks noChangeShapeType="1"/>
                    <a:stCxn id="31781" idx="0"/>
                    <a:endCxn id="31755" idx="4"/>
                  </p:cNvCxnSpPr>
                  <p:nvPr/>
                </p:nvCxnSpPr>
                <p:spPr bwMode="auto">
                  <a:xfrm flipV="1">
                    <a:off x="4738" y="2045"/>
                    <a:ext cx="0" cy="1419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med" len="med"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1774" name="AutoShape 61"/>
                  <p:cNvCxnSpPr>
                    <a:cxnSpLocks noChangeShapeType="1"/>
                    <a:stCxn id="31782" idx="0"/>
                    <a:endCxn id="31756" idx="4"/>
                  </p:cNvCxnSpPr>
                  <p:nvPr/>
                </p:nvCxnSpPr>
                <p:spPr bwMode="auto">
                  <a:xfrm flipV="1">
                    <a:off x="5289" y="2045"/>
                    <a:ext cx="0" cy="1419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med" len="med"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31775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2" y="2693"/>
                    <a:ext cx="716" cy="9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9pPr>
                  </a:lstStyle>
                  <a:p>
                    <a:pPr eaLnBrk="1" hangingPunct="1"/>
                    <a:r>
                      <a:rPr lang="de-CH" sz="2000" b="1" dirty="0">
                        <a:solidFill>
                          <a:srgbClr val="FF0000"/>
                        </a:solidFill>
                        <a:latin typeface="Calibri" pitchFamily="34" charset="0"/>
                      </a:rPr>
                      <a:t>Seen 1</a:t>
                    </a:r>
                  </a:p>
                  <a:p>
                    <a:pPr eaLnBrk="1" hangingPunct="1"/>
                    <a:endParaRPr lang="de-CH" sz="800" b="1" dirty="0">
                      <a:solidFill>
                        <a:srgbClr val="FF0000"/>
                      </a:solidFill>
                      <a:latin typeface="Calibri" pitchFamily="34" charset="0"/>
                    </a:endParaRPr>
                  </a:p>
                  <a:p>
                    <a:pPr eaLnBrk="1" hangingPunct="1"/>
                    <a:r>
                      <a:rPr lang="de-CH" sz="2000" b="1" dirty="0">
                        <a:solidFill>
                          <a:srgbClr val="FF9900"/>
                        </a:solidFill>
                        <a:latin typeface="Calibri" pitchFamily="34" charset="0"/>
                      </a:rPr>
                      <a:t>Seen 2</a:t>
                    </a:r>
                  </a:p>
                  <a:p>
                    <a:pPr eaLnBrk="1" hangingPunct="1"/>
                    <a:endParaRPr lang="de-CH" sz="800" dirty="0">
                      <a:latin typeface="Calibri" pitchFamily="34" charset="0"/>
                    </a:endParaRPr>
                  </a:p>
                  <a:p>
                    <a:pPr eaLnBrk="1" hangingPunct="1"/>
                    <a:r>
                      <a:rPr lang="de-CH" sz="2000" b="1" dirty="0">
                        <a:latin typeface="Calibri" pitchFamily="34" charset="0"/>
                      </a:rPr>
                      <a:t>Not </a:t>
                    </a:r>
                    <a:r>
                      <a:rPr lang="de-CH" sz="2000" b="1" dirty="0" err="1">
                        <a:latin typeface="Calibri" pitchFamily="34" charset="0"/>
                      </a:rPr>
                      <a:t>seen</a:t>
                    </a:r>
                    <a:endParaRPr lang="de-CH" sz="2000" b="1" dirty="0">
                      <a:latin typeface="Calibri" pitchFamily="34" charset="0"/>
                    </a:endParaRPr>
                  </a:p>
                </p:txBody>
              </p:sp>
              <p:sp>
                <p:nvSpPr>
                  <p:cNvPr id="31776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3096"/>
                    <a:ext cx="204" cy="245"/>
                  </a:xfrm>
                  <a:prstGeom prst="ellipse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FF99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/>
                    <a:endParaRPr lang="de-CH">
                      <a:solidFill>
                        <a:srgbClr val="3333CC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31777" name="Oval 41"/>
                  <p:cNvSpPr>
                    <a:spLocks noChangeArrowheads="1"/>
                  </p:cNvSpPr>
                  <p:nvPr/>
                </p:nvSpPr>
                <p:spPr bwMode="auto">
                  <a:xfrm>
                    <a:off x="2472" y="3464"/>
                    <a:ext cx="204" cy="245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de-CH">
                      <a:solidFill>
                        <a:srgbClr val="3333CC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31780" name="Oval 44"/>
                  <p:cNvSpPr>
                    <a:spLocks noChangeArrowheads="1"/>
                  </p:cNvSpPr>
                  <p:nvPr/>
                </p:nvSpPr>
                <p:spPr bwMode="auto">
                  <a:xfrm>
                    <a:off x="4086" y="3464"/>
                    <a:ext cx="204" cy="245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de-CH">
                      <a:solidFill>
                        <a:srgbClr val="3333CC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31781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4636" y="3464"/>
                    <a:ext cx="204" cy="245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de-CH">
                      <a:solidFill>
                        <a:srgbClr val="3333CC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31782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5187" y="3464"/>
                    <a:ext cx="204" cy="245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de-CH">
                      <a:solidFill>
                        <a:srgbClr val="3333CC"/>
                      </a:solidFill>
                      <a:latin typeface="Calibri" pitchFamily="34" charset="0"/>
                    </a:endParaRPr>
                  </a:p>
                </p:txBody>
              </p:sp>
              <p:cxnSp>
                <p:nvCxnSpPr>
                  <p:cNvPr id="31783" name="Straight Arrow Connector 48"/>
                  <p:cNvCxnSpPr>
                    <a:cxnSpLocks noChangeShapeType="1"/>
                    <a:stCxn id="31777" idx="0"/>
                    <a:endCxn id="31751" idx="4"/>
                  </p:cNvCxnSpPr>
                  <p:nvPr/>
                </p:nvCxnSpPr>
                <p:spPr bwMode="auto">
                  <a:xfrm flipV="1">
                    <a:off x="2574" y="1681"/>
                    <a:ext cx="0" cy="1783"/>
                  </a:xfrm>
                  <a:prstGeom prst="straightConnector1">
                    <a:avLst/>
                  </a:prstGeom>
                  <a:noFill/>
                  <a:ln w="28575" algn="ctr">
                    <a:solidFill>
                      <a:srgbClr val="000000"/>
                    </a:solidFill>
                    <a:prstDash val="dash"/>
                    <a:round/>
                    <a:headEnd type="triangle" w="med" len="med"/>
                    <a:tailEnd/>
                  </a:ln>
                  <a:effectLst>
                    <a:outerShdw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1784" name="Straight Arrow Connector 55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3655" y="1307"/>
                    <a:ext cx="1" cy="1441"/>
                  </a:xfrm>
                  <a:prstGeom prst="straightConnector1">
                    <a:avLst/>
                  </a:prstGeom>
                  <a:noFill/>
                  <a:ln w="28575" algn="ctr">
                    <a:solidFill>
                      <a:srgbClr val="000000"/>
                    </a:solidFill>
                    <a:prstDash val="dash"/>
                    <a:round/>
                    <a:headEnd type="triangle" w="med" len="med"/>
                    <a:tailEnd/>
                  </a:ln>
                  <a:effectLst>
                    <a:outerShdw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1785" name="Straight Arrow Connector 64"/>
                  <p:cNvCxnSpPr>
                    <a:cxnSpLocks noChangeShapeType="1"/>
                    <a:stCxn id="47" idx="0"/>
                    <a:endCxn id="31752" idx="4"/>
                  </p:cNvCxnSpPr>
                  <p:nvPr/>
                </p:nvCxnSpPr>
                <p:spPr bwMode="auto">
                  <a:xfrm flipH="1" flipV="1">
                    <a:off x="3099" y="1313"/>
                    <a:ext cx="11" cy="1799"/>
                  </a:xfrm>
                  <a:prstGeom prst="straightConnector1">
                    <a:avLst/>
                  </a:prstGeom>
                  <a:noFill/>
                  <a:ln w="28575" algn="ctr">
                    <a:solidFill>
                      <a:srgbClr val="000000"/>
                    </a:solidFill>
                    <a:prstDash val="dash"/>
                    <a:round/>
                    <a:headEnd type="triangle" w="med" len="med"/>
                    <a:tailEnd/>
                  </a:ln>
                  <a:effectLst>
                    <a:outerShdw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1786" name="Straight Arrow Connector 68"/>
                  <p:cNvCxnSpPr>
                    <a:cxnSpLocks noChangeShapeType="1"/>
                    <a:stCxn id="31776" idx="0"/>
                    <a:endCxn id="31750" idx="4"/>
                  </p:cNvCxnSpPr>
                  <p:nvPr/>
                </p:nvCxnSpPr>
                <p:spPr bwMode="auto">
                  <a:xfrm flipV="1">
                    <a:off x="2070" y="1681"/>
                    <a:ext cx="0" cy="1415"/>
                  </a:xfrm>
                  <a:prstGeom prst="straightConnector1">
                    <a:avLst/>
                  </a:prstGeom>
                  <a:noFill/>
                  <a:ln w="28575" algn="ctr">
                    <a:solidFill>
                      <a:srgbClr val="000000"/>
                    </a:solidFill>
                    <a:prstDash val="dash"/>
                    <a:round/>
                    <a:headEnd type="triangle" w="med" len="med"/>
                    <a:tailEnd/>
                  </a:ln>
                  <a:effectLst>
                    <a:outerShdw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31769" name="Oval 42"/>
                <p:cNvSpPr>
                  <a:spLocks noChangeArrowheads="1"/>
                </p:cNvSpPr>
                <p:nvPr/>
              </p:nvSpPr>
              <p:spPr bwMode="auto">
                <a:xfrm>
                  <a:off x="1434" y="2741"/>
                  <a:ext cx="204" cy="24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</p:grpSp>
          <p:sp>
            <p:nvSpPr>
              <p:cNvPr id="47" name="Oval 40"/>
              <p:cNvSpPr>
                <a:spLocks noChangeArrowheads="1"/>
              </p:cNvSpPr>
              <p:nvPr/>
            </p:nvSpPr>
            <p:spPr bwMode="auto">
              <a:xfrm>
                <a:off x="4775200" y="4940298"/>
                <a:ext cx="324000" cy="38880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CH"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49" name="Oval 42"/>
              <p:cNvSpPr>
                <a:spLocks noChangeArrowheads="1"/>
              </p:cNvSpPr>
              <p:nvPr/>
            </p:nvSpPr>
            <p:spPr bwMode="auto">
              <a:xfrm>
                <a:off x="5640388" y="4371974"/>
                <a:ext cx="324000" cy="3888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CH"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56669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re 1">
            <a:extLst>
              <a:ext uri="{FF2B5EF4-FFF2-40B4-BE49-F238E27FC236}">
                <a16:creationId xmlns:a16="http://schemas.microsoft.com/office/drawing/2014/main" id="{F559A7C2-722C-FB4D-9D86-6CB066E39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178" y="162076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 err="1"/>
              <a:t>Uncertainty</a:t>
            </a:r>
            <a:r>
              <a:rPr lang="fr-FR" altLang="en-US" dirty="0"/>
              <a:t> in </a:t>
            </a:r>
            <a:r>
              <a:rPr lang="fr-FR" altLang="en-US" dirty="0" err="1"/>
              <a:t>breeding</a:t>
            </a:r>
            <a:r>
              <a:rPr lang="fr-FR" altLang="en-US" dirty="0"/>
              <a:t> </a:t>
            </a:r>
            <a:r>
              <a:rPr lang="fr-FR" altLang="en-US" dirty="0" err="1"/>
              <a:t>status</a:t>
            </a:r>
            <a:endParaRPr lang="fr-FR" altLang="en-US" dirty="0"/>
          </a:p>
        </p:txBody>
      </p:sp>
      <p:sp>
        <p:nvSpPr>
          <p:cNvPr id="23555" name="Espace réservé du contenu 2">
            <a:extLst>
              <a:ext uri="{FF2B5EF4-FFF2-40B4-BE49-F238E27FC236}">
                <a16:creationId xmlns:a16="http://schemas.microsoft.com/office/drawing/2014/main" id="{B1DB971D-4C2B-1F41-BF78-F81DE329C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178" y="1337469"/>
            <a:ext cx="6477000" cy="3429000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b="1" dirty="0">
                <a:solidFill>
                  <a:srgbClr val="3333CC"/>
                </a:solidFill>
              </a:rPr>
              <a:t>3 states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 err="1">
                <a:solidFill>
                  <a:srgbClr val="3333CC"/>
                </a:solidFill>
              </a:rPr>
              <a:t>breeding</a:t>
            </a:r>
            <a:r>
              <a:rPr lang="fr-FR" dirty="0">
                <a:solidFill>
                  <a:srgbClr val="3333CC"/>
                </a:solidFill>
              </a:rPr>
              <a:t> (B)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3333CC"/>
                </a:solidFill>
              </a:rPr>
              <a:t>non-</a:t>
            </a:r>
            <a:r>
              <a:rPr lang="fr-FR" dirty="0" err="1">
                <a:solidFill>
                  <a:srgbClr val="3333CC"/>
                </a:solidFill>
              </a:rPr>
              <a:t>breeding</a:t>
            </a:r>
            <a:r>
              <a:rPr lang="fr-FR" dirty="0">
                <a:solidFill>
                  <a:srgbClr val="3333CC"/>
                </a:solidFill>
              </a:rPr>
              <a:t> (NB)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3333CC"/>
                </a:solidFill>
              </a:rPr>
              <a:t>Dead (†)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fr-FR" b="1" dirty="0">
                <a:solidFill>
                  <a:srgbClr val="FF0000"/>
                </a:solidFill>
              </a:rPr>
              <a:t>4 observations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FF0000"/>
                </a:solidFill>
              </a:rPr>
              <a:t>Not </a:t>
            </a:r>
            <a:r>
              <a:rPr lang="fr-FR" dirty="0" err="1">
                <a:solidFill>
                  <a:srgbClr val="FF0000"/>
                </a:solidFill>
              </a:rPr>
              <a:t>encountered</a:t>
            </a:r>
            <a:r>
              <a:rPr lang="fr-FR" dirty="0">
                <a:solidFill>
                  <a:srgbClr val="FF0000"/>
                </a:solidFill>
              </a:rPr>
              <a:t> (0)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 err="1">
                <a:solidFill>
                  <a:srgbClr val="FF0000"/>
                </a:solidFill>
              </a:rPr>
              <a:t>Found</a:t>
            </a:r>
            <a:r>
              <a:rPr lang="fr-FR" dirty="0">
                <a:solidFill>
                  <a:srgbClr val="FF0000"/>
                </a:solidFill>
              </a:rPr>
              <a:t>, </a:t>
            </a:r>
            <a:r>
              <a:rPr lang="fr-FR" dirty="0" err="1">
                <a:solidFill>
                  <a:srgbClr val="FF0000"/>
                </a:solidFill>
              </a:rPr>
              <a:t>ascertained</a:t>
            </a:r>
            <a:r>
              <a:rPr lang="fr-FR" dirty="0">
                <a:solidFill>
                  <a:srgbClr val="FF0000"/>
                </a:solidFill>
              </a:rPr>
              <a:t> as breeder (1)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 err="1">
                <a:solidFill>
                  <a:srgbClr val="FF0000"/>
                </a:solidFill>
              </a:rPr>
              <a:t>Found</a:t>
            </a:r>
            <a:r>
              <a:rPr lang="fr-FR" dirty="0">
                <a:solidFill>
                  <a:srgbClr val="FF0000"/>
                </a:solidFill>
              </a:rPr>
              <a:t>, </a:t>
            </a:r>
            <a:r>
              <a:rPr lang="fr-FR" dirty="0" err="1">
                <a:solidFill>
                  <a:srgbClr val="FF0000"/>
                </a:solidFill>
              </a:rPr>
              <a:t>ascertained</a:t>
            </a:r>
            <a:r>
              <a:rPr lang="fr-FR" dirty="0">
                <a:solidFill>
                  <a:srgbClr val="FF0000"/>
                </a:solidFill>
              </a:rPr>
              <a:t> as non-breeder (2)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 err="1">
                <a:solidFill>
                  <a:srgbClr val="FF0000"/>
                </a:solidFill>
              </a:rPr>
              <a:t>Found</a:t>
            </a:r>
            <a:r>
              <a:rPr lang="fr-FR" dirty="0">
                <a:solidFill>
                  <a:srgbClr val="FF0000"/>
                </a:solidFill>
              </a:rPr>
              <a:t>, </a:t>
            </a:r>
            <a:r>
              <a:rPr lang="fr-FR" dirty="0" err="1">
                <a:solidFill>
                  <a:srgbClr val="FF0000"/>
                </a:solidFill>
              </a:rPr>
              <a:t>status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unknown</a:t>
            </a:r>
            <a:r>
              <a:rPr lang="fr-FR" dirty="0">
                <a:solidFill>
                  <a:srgbClr val="FF0000"/>
                </a:solidFill>
              </a:rPr>
              <a:t> (3)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8F9C8B-A4BB-AB42-96BE-C825C26544AF}"/>
              </a:ext>
            </a:extLst>
          </p:cNvPr>
          <p:cNvSpPr txBox="1"/>
          <p:nvPr/>
        </p:nvSpPr>
        <p:spPr>
          <a:xfrm>
            <a:off x="5364725" y="5376446"/>
            <a:ext cx="3809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Desprez</a:t>
            </a: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 et al. 2011, 2013; </a:t>
            </a:r>
            <a:r>
              <a:rPr lang="fr-F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Couet</a:t>
            </a: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 et al. 2019</a:t>
            </a:r>
          </a:p>
        </p:txBody>
      </p:sp>
    </p:spTree>
    <p:extLst>
      <p:ext uri="{BB962C8B-B14F-4D97-AF65-F5344CB8AC3E}">
        <p14:creationId xmlns:p14="http://schemas.microsoft.com/office/powerpoint/2010/main" val="4289167058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426C9D1-9D2B-ED4A-85A3-DA91BCDC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396875"/>
            <a:ext cx="6477000" cy="952500"/>
          </a:xfrm>
        </p:spPr>
        <p:txBody>
          <a:bodyPr/>
          <a:lstStyle/>
          <a:p>
            <a:pPr eaLnBrk="1" hangingPunct="1"/>
            <a:r>
              <a:rPr lang="en-US" altLang="en-US" dirty="0"/>
              <a:t>The model construction</a:t>
            </a:r>
            <a:endParaRPr lang="fr-FR" altLang="en-US" dirty="0"/>
          </a:p>
        </p:txBody>
      </p:sp>
      <p:graphicFrame>
        <p:nvGraphicFramePr>
          <p:cNvPr id="240672" name="Group 32">
            <a:extLst>
              <a:ext uri="{FF2B5EF4-FFF2-40B4-BE49-F238E27FC236}">
                <a16:creationId xmlns:a16="http://schemas.microsoft.com/office/drawing/2014/main" id="{C1ED2303-5E52-1142-A912-5475F564734A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726951270"/>
              </p:ext>
            </p:extLst>
          </p:nvPr>
        </p:nvGraphicFramePr>
        <p:xfrm>
          <a:off x="1332178" y="1366574"/>
          <a:ext cx="3239823" cy="2502960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States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Non-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Dead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0687" name="Group 47">
            <a:extLst>
              <a:ext uri="{FF2B5EF4-FFF2-40B4-BE49-F238E27FC236}">
                <a16:creationId xmlns:a16="http://schemas.microsoft.com/office/drawing/2014/main" id="{6516BEEE-438B-D942-BA60-C04A577A1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35314"/>
              </p:ext>
            </p:extLst>
          </p:nvPr>
        </p:nvGraphicFramePr>
        <p:xfrm>
          <a:off x="4872303" y="1366573"/>
          <a:ext cx="3239823" cy="3329781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Observations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Not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encountered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B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NB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status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unknown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1991919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426C9D1-9D2B-ED4A-85A3-DA91BCDC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396875"/>
            <a:ext cx="6477000" cy="952500"/>
          </a:xfrm>
        </p:spPr>
        <p:txBody>
          <a:bodyPr/>
          <a:lstStyle/>
          <a:p>
            <a:pPr eaLnBrk="1" hangingPunct="1"/>
            <a:r>
              <a:rPr lang="en-US" altLang="en-US"/>
              <a:t>The model construction</a:t>
            </a:r>
            <a:endParaRPr lang="fr-FR" altLang="en-US"/>
          </a:p>
        </p:txBody>
      </p:sp>
      <p:graphicFrame>
        <p:nvGraphicFramePr>
          <p:cNvPr id="240672" name="Group 32">
            <a:extLst>
              <a:ext uri="{FF2B5EF4-FFF2-40B4-BE49-F238E27FC236}">
                <a16:creationId xmlns:a16="http://schemas.microsoft.com/office/drawing/2014/main" id="{C1ED2303-5E52-1142-A912-5475F564734A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517164715"/>
              </p:ext>
            </p:extLst>
          </p:nvPr>
        </p:nvGraphicFramePr>
        <p:xfrm>
          <a:off x="1332178" y="1366574"/>
          <a:ext cx="3239823" cy="2502960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States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Non-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Dead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616" name="Line 24">
            <a:extLst>
              <a:ext uri="{FF2B5EF4-FFF2-40B4-BE49-F238E27FC236}">
                <a16:creationId xmlns:a16="http://schemas.microsoft.com/office/drawing/2014/main" id="{6C444901-839E-9144-B7AB-739D3562A8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1865" y="2197365"/>
            <a:ext cx="1318948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20" name="Line 28">
            <a:extLst>
              <a:ext uri="{FF2B5EF4-FFF2-40B4-BE49-F238E27FC236}">
                <a16:creationId xmlns:a16="http://schemas.microsoft.com/office/drawing/2014/main" id="{2F9C070D-0372-1E44-9714-80F27B490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7157" y="2262188"/>
            <a:ext cx="1139031" cy="57282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22" name="Line 30">
            <a:extLst>
              <a:ext uri="{FF2B5EF4-FFF2-40B4-BE49-F238E27FC236}">
                <a16:creationId xmlns:a16="http://schemas.microsoft.com/office/drawing/2014/main" id="{6F569441-611B-7F4A-AA8A-FFFFA7498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7157" y="2381250"/>
            <a:ext cx="1079500" cy="1796521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40687" name="Group 47">
            <a:extLst>
              <a:ext uri="{FF2B5EF4-FFF2-40B4-BE49-F238E27FC236}">
                <a16:creationId xmlns:a16="http://schemas.microsoft.com/office/drawing/2014/main" id="{6516BEEE-438B-D942-BA60-C04A577A1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010846"/>
              </p:ext>
            </p:extLst>
          </p:nvPr>
        </p:nvGraphicFramePr>
        <p:xfrm>
          <a:off x="4872303" y="1366573"/>
          <a:ext cx="3239823" cy="3329781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Observations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Not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encountered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B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NB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status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unknown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21162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426C9D1-9D2B-ED4A-85A3-DA91BCDC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396875"/>
            <a:ext cx="6477000" cy="952500"/>
          </a:xfrm>
        </p:spPr>
        <p:txBody>
          <a:bodyPr/>
          <a:lstStyle/>
          <a:p>
            <a:pPr eaLnBrk="1" hangingPunct="1"/>
            <a:r>
              <a:rPr lang="en-US" altLang="en-US"/>
              <a:t>The model construction</a:t>
            </a:r>
            <a:endParaRPr lang="fr-FR" altLang="en-US"/>
          </a:p>
        </p:txBody>
      </p:sp>
      <p:graphicFrame>
        <p:nvGraphicFramePr>
          <p:cNvPr id="240672" name="Group 32">
            <a:extLst>
              <a:ext uri="{FF2B5EF4-FFF2-40B4-BE49-F238E27FC236}">
                <a16:creationId xmlns:a16="http://schemas.microsoft.com/office/drawing/2014/main" id="{C1ED2303-5E52-1142-A912-5475F564734A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389543745"/>
              </p:ext>
            </p:extLst>
          </p:nvPr>
        </p:nvGraphicFramePr>
        <p:xfrm>
          <a:off x="1332178" y="1366574"/>
          <a:ext cx="3239823" cy="2502960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States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Non-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Dead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617" name="Line 25">
            <a:extLst>
              <a:ext uri="{FF2B5EF4-FFF2-40B4-BE49-F238E27FC236}">
                <a16:creationId xmlns:a16="http://schemas.microsoft.com/office/drawing/2014/main" id="{568458F2-A65F-B749-A23A-44D6036C33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2250" y="2256896"/>
            <a:ext cx="1139032" cy="54107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19" name="Line 27">
            <a:extLst>
              <a:ext uri="{FF2B5EF4-FFF2-40B4-BE49-F238E27FC236}">
                <a16:creationId xmlns:a16="http://schemas.microsoft.com/office/drawing/2014/main" id="{8B1F4799-0E16-BF46-B7C8-B36DAD74A4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6687" y="2976562"/>
            <a:ext cx="1012032" cy="1250157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21" name="Line 29">
            <a:extLst>
              <a:ext uri="{FF2B5EF4-FFF2-40B4-BE49-F238E27FC236}">
                <a16:creationId xmlns:a16="http://schemas.microsoft.com/office/drawing/2014/main" id="{20DC25A2-4310-C445-874C-0F13774E70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6687" y="2857500"/>
            <a:ext cx="1012032" cy="59531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40687" name="Group 47">
            <a:extLst>
              <a:ext uri="{FF2B5EF4-FFF2-40B4-BE49-F238E27FC236}">
                <a16:creationId xmlns:a16="http://schemas.microsoft.com/office/drawing/2014/main" id="{6516BEEE-438B-D942-BA60-C04A577A1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123415"/>
              </p:ext>
            </p:extLst>
          </p:nvPr>
        </p:nvGraphicFramePr>
        <p:xfrm>
          <a:off x="4872303" y="1366573"/>
          <a:ext cx="3239823" cy="3329781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Observations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Not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encountered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B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NB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status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unknown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290869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426C9D1-9D2B-ED4A-85A3-DA91BCDC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396875"/>
            <a:ext cx="6477000" cy="952500"/>
          </a:xfrm>
        </p:spPr>
        <p:txBody>
          <a:bodyPr/>
          <a:lstStyle/>
          <a:p>
            <a:pPr eaLnBrk="1" hangingPunct="1"/>
            <a:r>
              <a:rPr lang="en-US" altLang="en-US"/>
              <a:t>The model construction</a:t>
            </a:r>
            <a:endParaRPr lang="fr-FR" altLang="en-US"/>
          </a:p>
        </p:txBody>
      </p:sp>
      <p:graphicFrame>
        <p:nvGraphicFramePr>
          <p:cNvPr id="240672" name="Group 32">
            <a:extLst>
              <a:ext uri="{FF2B5EF4-FFF2-40B4-BE49-F238E27FC236}">
                <a16:creationId xmlns:a16="http://schemas.microsoft.com/office/drawing/2014/main" id="{C1ED2303-5E52-1142-A912-5475F564734A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432085329"/>
              </p:ext>
            </p:extLst>
          </p:nvPr>
        </p:nvGraphicFramePr>
        <p:xfrm>
          <a:off x="1332178" y="1366574"/>
          <a:ext cx="3239823" cy="2502960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States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Non-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Dead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618" name="Line 26">
            <a:extLst>
              <a:ext uri="{FF2B5EF4-FFF2-40B4-BE49-F238E27FC236}">
                <a16:creationId xmlns:a16="http://schemas.microsoft.com/office/drawing/2014/main" id="{6A71C241-FAFC-E146-8396-8F994CCD75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2250" y="2377282"/>
            <a:ext cx="1139032" cy="101996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40687" name="Group 47">
            <a:extLst>
              <a:ext uri="{FF2B5EF4-FFF2-40B4-BE49-F238E27FC236}">
                <a16:creationId xmlns:a16="http://schemas.microsoft.com/office/drawing/2014/main" id="{6516BEEE-438B-D942-BA60-C04A577A1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190396"/>
              </p:ext>
            </p:extLst>
          </p:nvPr>
        </p:nvGraphicFramePr>
        <p:xfrm>
          <a:off x="4872303" y="1366573"/>
          <a:ext cx="3239823" cy="3329781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Observations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Not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encountered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B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NB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status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unknown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26505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426C9D1-9D2B-ED4A-85A3-DA91BCDC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396875"/>
            <a:ext cx="6477000" cy="952500"/>
          </a:xfrm>
        </p:spPr>
        <p:txBody>
          <a:bodyPr/>
          <a:lstStyle/>
          <a:p>
            <a:pPr eaLnBrk="1" hangingPunct="1"/>
            <a:r>
              <a:rPr lang="en-US" altLang="en-US"/>
              <a:t>The model construction</a:t>
            </a:r>
            <a:endParaRPr lang="fr-FR" altLang="en-US"/>
          </a:p>
        </p:txBody>
      </p:sp>
      <p:graphicFrame>
        <p:nvGraphicFramePr>
          <p:cNvPr id="240672" name="Group 32">
            <a:extLst>
              <a:ext uri="{FF2B5EF4-FFF2-40B4-BE49-F238E27FC236}">
                <a16:creationId xmlns:a16="http://schemas.microsoft.com/office/drawing/2014/main" id="{C1ED2303-5E52-1142-A912-5475F564734A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062433271"/>
              </p:ext>
            </p:extLst>
          </p:nvPr>
        </p:nvGraphicFramePr>
        <p:xfrm>
          <a:off x="1332178" y="1366574"/>
          <a:ext cx="3239823" cy="2502960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States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Non-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Dead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0663" name="Text Box 23">
            <a:extLst>
              <a:ext uri="{FF2B5EF4-FFF2-40B4-BE49-F238E27FC236}">
                <a16:creationId xmlns:a16="http://schemas.microsoft.com/office/drawing/2014/main" id="{D4D9EB46-8FA5-9D49-88AF-E87D31685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1792" y="4746625"/>
            <a:ext cx="6840803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761970" eaLnBrk="0" hangingPunct="0">
              <a:spcBef>
                <a:spcPct val="50000"/>
              </a:spcBef>
              <a:buNone/>
            </a:pPr>
            <a:r>
              <a:rPr lang="fr-FR" altLang="en-US" sz="1667" dirty="0" err="1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Each</a:t>
            </a: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live state </a:t>
            </a:r>
            <a:r>
              <a:rPr lang="fr-FR" altLang="en-US" sz="1667" dirty="0" err="1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can</a:t>
            </a: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</a:t>
            </a:r>
            <a:r>
              <a:rPr lang="fr-FR" altLang="en-US" sz="1667" dirty="0" err="1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generate</a:t>
            </a: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3 </a:t>
            </a:r>
            <a:r>
              <a:rPr lang="fr-FR" altLang="en-US" sz="1667" dirty="0" err="1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different</a:t>
            </a: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</a:t>
            </a:r>
            <a:r>
              <a:rPr lang="fr-FR" altLang="en-US" sz="1667" dirty="0" err="1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events</a:t>
            </a:r>
            <a:endParaRPr lang="fr-FR" altLang="en-US" sz="1667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16" name="Line 24">
            <a:extLst>
              <a:ext uri="{FF2B5EF4-FFF2-40B4-BE49-F238E27FC236}">
                <a16:creationId xmlns:a16="http://schemas.microsoft.com/office/drawing/2014/main" id="{6C444901-839E-9144-B7AB-739D3562A8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1865" y="2197365"/>
            <a:ext cx="1318948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17" name="Line 25">
            <a:extLst>
              <a:ext uri="{FF2B5EF4-FFF2-40B4-BE49-F238E27FC236}">
                <a16:creationId xmlns:a16="http://schemas.microsoft.com/office/drawing/2014/main" id="{568458F2-A65F-B749-A23A-44D6036C33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2250" y="2256896"/>
            <a:ext cx="1139032" cy="54107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18" name="Line 26">
            <a:extLst>
              <a:ext uri="{FF2B5EF4-FFF2-40B4-BE49-F238E27FC236}">
                <a16:creationId xmlns:a16="http://schemas.microsoft.com/office/drawing/2014/main" id="{6A71C241-FAFC-E146-8396-8F994CCD75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2250" y="2377282"/>
            <a:ext cx="1139032" cy="101996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19" name="Line 27">
            <a:extLst>
              <a:ext uri="{FF2B5EF4-FFF2-40B4-BE49-F238E27FC236}">
                <a16:creationId xmlns:a16="http://schemas.microsoft.com/office/drawing/2014/main" id="{8B1F4799-0E16-BF46-B7C8-B36DAD74A4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6687" y="2976562"/>
            <a:ext cx="1012032" cy="1250157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20" name="Line 28">
            <a:extLst>
              <a:ext uri="{FF2B5EF4-FFF2-40B4-BE49-F238E27FC236}">
                <a16:creationId xmlns:a16="http://schemas.microsoft.com/office/drawing/2014/main" id="{2F9C070D-0372-1E44-9714-80F27B490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7157" y="2262188"/>
            <a:ext cx="1139031" cy="57282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21" name="Line 29">
            <a:extLst>
              <a:ext uri="{FF2B5EF4-FFF2-40B4-BE49-F238E27FC236}">
                <a16:creationId xmlns:a16="http://schemas.microsoft.com/office/drawing/2014/main" id="{20DC25A2-4310-C445-874C-0F13774E70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6687" y="2857500"/>
            <a:ext cx="1012032" cy="59531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22" name="Line 30">
            <a:extLst>
              <a:ext uri="{FF2B5EF4-FFF2-40B4-BE49-F238E27FC236}">
                <a16:creationId xmlns:a16="http://schemas.microsoft.com/office/drawing/2014/main" id="{6F569441-611B-7F4A-AA8A-FFFFA7498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7157" y="2381250"/>
            <a:ext cx="1079500" cy="1796521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40687" name="Group 47">
            <a:extLst>
              <a:ext uri="{FF2B5EF4-FFF2-40B4-BE49-F238E27FC236}">
                <a16:creationId xmlns:a16="http://schemas.microsoft.com/office/drawing/2014/main" id="{6516BEEE-438B-D942-BA60-C04A577A1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821962"/>
              </p:ext>
            </p:extLst>
          </p:nvPr>
        </p:nvGraphicFramePr>
        <p:xfrm>
          <a:off x="4872303" y="1366573"/>
          <a:ext cx="3239823" cy="3329781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Observations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Not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encountered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B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NB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status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unknown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71864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3BFF2E0-F3FB-5642-81E7-F980B1691D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Initial state </a:t>
            </a:r>
            <a:r>
              <a:rPr lang="fr-FR" dirty="0" err="1"/>
              <a:t>probabilities</a:t>
            </a:r>
            <a:endParaRPr lang="fr-FR" b="1" dirty="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B5A996DE-87BD-054E-8442-7A1A7CBF5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587811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6628" name="Object 2">
            <a:extLst>
              <a:ext uri="{FF2B5EF4-FFF2-40B4-BE49-F238E27FC236}">
                <a16:creationId xmlns:a16="http://schemas.microsoft.com/office/drawing/2014/main" id="{D5FF8C83-09DF-364A-99D6-484E99B01F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65980" y="2958042"/>
          <a:ext cx="3263636" cy="554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66" name="Équation" r:id="rId3" imgW="31013400" imgH="5270500" progId="Equation.3">
                  <p:embed/>
                </p:oleObj>
              </mc:Choice>
              <mc:Fallback>
                <p:oleObj name="Équation" r:id="rId3" imgW="31013400" imgH="5270500" progId="Equation.3">
                  <p:embed/>
                  <p:pic>
                    <p:nvPicPr>
                      <p:cNvPr id="26628" name="Object 2">
                        <a:extLst>
                          <a:ext uri="{FF2B5EF4-FFF2-40B4-BE49-F238E27FC236}">
                            <a16:creationId xmlns:a16="http://schemas.microsoft.com/office/drawing/2014/main" id="{D5FF8C83-09DF-364A-99D6-484E99B01F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5980" y="2958042"/>
                        <a:ext cx="3263636" cy="554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ZoneTexte 7">
            <a:extLst>
              <a:ext uri="{FF2B5EF4-FFF2-40B4-BE49-F238E27FC236}">
                <a16:creationId xmlns:a16="http://schemas.microsoft.com/office/drawing/2014/main" id="{8FAA7DAD-14B2-5E43-B2E6-57AF2E58F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969" y="1845470"/>
            <a:ext cx="5893593" cy="75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el-GR" altLang="en-US" sz="2333" i="1">
                <a:solidFill>
                  <a:srgbClr val="1F497D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</a:t>
            </a:r>
            <a:r>
              <a:rPr lang="fr-FR" altLang="en-US" sz="2000" i="1" baseline="-25000">
                <a:solidFill>
                  <a:srgbClr val="1F497D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B</a:t>
            </a:r>
            <a:r>
              <a:rPr lang="fr-FR" altLang="en-US" sz="2000">
                <a:solidFill>
                  <a:srgbClr val="1F497D"/>
                </a:solidFill>
                <a:latin typeface="Arial" panose="020B0604020202020204" pitchFamily="34" charset="0"/>
                <a:cs typeface="+mn-cs"/>
              </a:rPr>
              <a:t> probability that a newly encountered individual is a breeder</a:t>
            </a:r>
          </a:p>
        </p:txBody>
      </p:sp>
      <p:sp>
        <p:nvSpPr>
          <p:cNvPr id="26632" name="ZoneTexte 7">
            <a:extLst>
              <a:ext uri="{FF2B5EF4-FFF2-40B4-BE49-F238E27FC236}">
                <a16:creationId xmlns:a16="http://schemas.microsoft.com/office/drawing/2014/main" id="{1051FF98-A443-144C-8FB5-D6D597E8C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6616" y="2669646"/>
            <a:ext cx="2435489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B              NB         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55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458" name="Picture 2">
            <a:extLst>
              <a:ext uri="{FF2B5EF4-FFF2-40B4-BE49-F238E27FC236}">
                <a16:creationId xmlns:a16="http://schemas.microsoft.com/office/drawing/2014/main" id="{34A2C73D-9695-234F-90FC-3BCDB6896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9350"/>
            <a:ext cx="60960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0265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>
            <a:extLst>
              <a:ext uri="{FF2B5EF4-FFF2-40B4-BE49-F238E27FC236}">
                <a16:creationId xmlns:a16="http://schemas.microsoft.com/office/drawing/2014/main" id="{B5A996DE-87BD-054E-8442-7A1A7CBF5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587811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6628" name="Object 2">
            <a:extLst>
              <a:ext uri="{FF2B5EF4-FFF2-40B4-BE49-F238E27FC236}">
                <a16:creationId xmlns:a16="http://schemas.microsoft.com/office/drawing/2014/main" id="{D5FF8C83-09DF-364A-99D6-484E99B01F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65980" y="2958042"/>
          <a:ext cx="3263636" cy="554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824" name="Équation" r:id="rId3" imgW="31013400" imgH="5270500" progId="Equation.3">
                  <p:embed/>
                </p:oleObj>
              </mc:Choice>
              <mc:Fallback>
                <p:oleObj name="Équation" r:id="rId3" imgW="31013400" imgH="5270500" progId="Equation.3">
                  <p:embed/>
                  <p:pic>
                    <p:nvPicPr>
                      <p:cNvPr id="26628" name="Object 2">
                        <a:extLst>
                          <a:ext uri="{FF2B5EF4-FFF2-40B4-BE49-F238E27FC236}">
                            <a16:creationId xmlns:a16="http://schemas.microsoft.com/office/drawing/2014/main" id="{D5FF8C83-09DF-364A-99D6-484E99B01F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5980" y="2958042"/>
                        <a:ext cx="3263636" cy="554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ZoneTexte 7">
            <a:extLst>
              <a:ext uri="{FF2B5EF4-FFF2-40B4-BE49-F238E27FC236}">
                <a16:creationId xmlns:a16="http://schemas.microsoft.com/office/drawing/2014/main" id="{8FAA7DAD-14B2-5E43-B2E6-57AF2E58F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969" y="1845470"/>
            <a:ext cx="5893593" cy="75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el-GR" altLang="en-US" sz="2333" i="1">
                <a:solidFill>
                  <a:srgbClr val="1F497D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</a:t>
            </a:r>
            <a:r>
              <a:rPr lang="fr-FR" altLang="en-US" sz="2000" i="1" baseline="-25000">
                <a:solidFill>
                  <a:srgbClr val="1F497D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B</a:t>
            </a:r>
            <a:r>
              <a:rPr lang="fr-FR" altLang="en-US" sz="2000">
                <a:solidFill>
                  <a:srgbClr val="1F497D"/>
                </a:solidFill>
                <a:latin typeface="Arial" panose="020B0604020202020204" pitchFamily="34" charset="0"/>
                <a:cs typeface="+mn-cs"/>
              </a:rPr>
              <a:t> probability that a newly encountered individual is a breeder</a:t>
            </a:r>
          </a:p>
        </p:txBody>
      </p:sp>
      <p:sp>
        <p:nvSpPr>
          <p:cNvPr id="26632" name="ZoneTexte 7">
            <a:extLst>
              <a:ext uri="{FF2B5EF4-FFF2-40B4-BE49-F238E27FC236}">
                <a16:creationId xmlns:a16="http://schemas.microsoft.com/office/drawing/2014/main" id="{1051FF98-A443-144C-8FB5-D6D597E8C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6616" y="2669646"/>
            <a:ext cx="2435489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B              NB         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grpSp>
        <p:nvGrpSpPr>
          <p:cNvPr id="10" name="Group 62">
            <a:extLst>
              <a:ext uri="{FF2B5EF4-FFF2-40B4-BE49-F238E27FC236}">
                <a16:creationId xmlns:a16="http://schemas.microsoft.com/office/drawing/2014/main" id="{8D32FE80-0CC0-9845-A4FB-006D93DED9AB}"/>
              </a:ext>
            </a:extLst>
          </p:cNvPr>
          <p:cNvGrpSpPr>
            <a:grpSpLocks/>
          </p:cNvGrpSpPr>
          <p:nvPr/>
        </p:nvGrpSpPr>
        <p:grpSpPr bwMode="auto">
          <a:xfrm>
            <a:off x="680387" y="3994383"/>
            <a:ext cx="1717137" cy="1323578"/>
            <a:chOff x="1017587" y="4084935"/>
            <a:chExt cx="1716750" cy="1588815"/>
          </a:xfrm>
        </p:grpSpPr>
        <p:graphicFrame>
          <p:nvGraphicFramePr>
            <p:cNvPr id="12" name="Object 4">
              <a:extLst>
                <a:ext uri="{FF2B5EF4-FFF2-40B4-BE49-F238E27FC236}">
                  <a16:creationId xmlns:a16="http://schemas.microsoft.com/office/drawing/2014/main" id="{57FF6B71-7E82-D842-B71A-645177ADF40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3046" y="5216760"/>
            <a:ext cx="1523537" cy="4569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825" name="Equation" r:id="rId5" imgW="1015920" imgH="253800" progId="Equation.DSMT4">
                    <p:embed/>
                  </p:oleObj>
                </mc:Choice>
                <mc:Fallback>
                  <p:oleObj name="Equation" r:id="rId5" imgW="1015920" imgH="253800" progId="Equation.DSMT4">
                    <p:embed/>
                    <p:pic>
                      <p:nvPicPr>
                        <p:cNvPr id="12" name="Object 4">
                          <a:extLst>
                            <a:ext uri="{FF2B5EF4-FFF2-40B4-BE49-F238E27FC236}">
                              <a16:creationId xmlns:a16="http://schemas.microsoft.com/office/drawing/2014/main" id="{57FF6B71-7E82-D842-B71A-645177ADF40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3046" y="5216760"/>
                          <a:ext cx="1523537" cy="4569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Rectangle 61">
              <a:extLst>
                <a:ext uri="{FF2B5EF4-FFF2-40B4-BE49-F238E27FC236}">
                  <a16:creationId xmlns:a16="http://schemas.microsoft.com/office/drawing/2014/main" id="{61CF4C12-53A7-3C46-BBFB-41D80E83A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587" y="4084935"/>
              <a:ext cx="1716750" cy="554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de-CH" sz="1800" i="1" dirty="0">
                  <a:latin typeface="Calibri" pitchFamily="34" charset="0"/>
                </a:rPr>
                <a:t>BUGS </a:t>
              </a:r>
              <a:r>
                <a:rPr lang="de-CH" sz="1800" i="1" dirty="0" err="1">
                  <a:latin typeface="Calibri" pitchFamily="34" charset="0"/>
                </a:rPr>
                <a:t>language</a:t>
              </a:r>
              <a:r>
                <a:rPr lang="de-CH" i="1" dirty="0">
                  <a:latin typeface="Calibri" pitchFamily="34" charset="0"/>
                </a:rPr>
                <a:t>:</a:t>
              </a:r>
            </a:p>
          </p:txBody>
        </p:sp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F8AF7990-18E8-5242-986F-C3C4D343A6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Initial state </a:t>
            </a:r>
            <a:r>
              <a:rPr lang="fr-FR" dirty="0" err="1"/>
              <a:t>probabilities</a:t>
            </a:r>
            <a:endParaRPr lang="fr-F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EFE85CB-7E5B-F740-A643-C94BBB9BBBDF}"/>
                  </a:ext>
                </a:extLst>
              </p:cNvPr>
              <p:cNvSpPr txBox="1"/>
              <p:nvPr/>
            </p:nvSpPr>
            <p:spPr>
              <a:xfrm>
                <a:off x="624840" y="4478385"/>
                <a:ext cx="20739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fr-FR" sz="2000" dirty="0">
                    <a:ea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1</m:t>
                    </m:r>
                    <m:r>
                      <m:rPr>
                        <m:nor/>
                      </m:rPr>
                      <a:rPr lang="fr-F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0]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EFE85CB-7E5B-F740-A643-C94BBB9BB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" y="4478385"/>
                <a:ext cx="2073901" cy="400110"/>
              </a:xfrm>
              <a:prstGeom prst="rect">
                <a:avLst/>
              </a:prstGeom>
              <a:blipFill>
                <a:blip r:embed="rId7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765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AF3D33B-6DA2-C34C-9806-5F11E6D7A6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178594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transition </a:t>
            </a:r>
            <a:r>
              <a:rPr lang="fr-FR" altLang="en-US" dirty="0" err="1"/>
              <a:t>parameters</a:t>
            </a:r>
            <a:endParaRPr lang="fr-FR" altLang="en-US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FB3250DB-069D-3541-B495-73BE53190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258405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7652" name="Object 2">
            <a:extLst>
              <a:ext uri="{FF2B5EF4-FFF2-40B4-BE49-F238E27FC236}">
                <a16:creationId xmlns:a16="http://schemas.microsoft.com/office/drawing/2014/main" id="{23757578-F4E1-AC44-87E2-0C75A74FC9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3063" y="1959240"/>
          <a:ext cx="5591969" cy="1477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90" name="Équation" r:id="rId3" imgW="62026800" imgH="16383000" progId="Equation.3">
                  <p:embed/>
                </p:oleObj>
              </mc:Choice>
              <mc:Fallback>
                <p:oleObj name="Équation" r:id="rId3" imgW="62026800" imgH="16383000" progId="Equation.3">
                  <p:embed/>
                  <p:pic>
                    <p:nvPicPr>
                      <p:cNvPr id="27652" name="Object 2">
                        <a:extLst>
                          <a:ext uri="{FF2B5EF4-FFF2-40B4-BE49-F238E27FC236}">
                            <a16:creationId xmlns:a16="http://schemas.microsoft.com/office/drawing/2014/main" id="{23757578-F4E1-AC44-87E2-0C75A74FC9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63" y="1959240"/>
                        <a:ext cx="5591969" cy="1477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ZoneTexte 6">
            <a:extLst>
              <a:ext uri="{FF2B5EF4-FFF2-40B4-BE49-F238E27FC236}">
                <a16:creationId xmlns:a16="http://schemas.microsoft.com/office/drawing/2014/main" id="{8F4FE670-7345-1146-B3E9-FE2C3192A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032" y="1738312"/>
            <a:ext cx="4234656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   B                         NB                    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7654" name="ZoneTexte 11">
            <a:extLst>
              <a:ext uri="{FF2B5EF4-FFF2-40B4-BE49-F238E27FC236}">
                <a16:creationId xmlns:a16="http://schemas.microsoft.com/office/drawing/2014/main" id="{B5B403AA-25A9-5F4F-9F74-0CC0CA76B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7949" y="2098146"/>
            <a:ext cx="780521" cy="1295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3535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AF3D33B-6DA2-C34C-9806-5F11E6D7A6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178594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transition </a:t>
            </a:r>
            <a:r>
              <a:rPr lang="fr-FR" altLang="en-US" dirty="0" err="1"/>
              <a:t>parameters</a:t>
            </a:r>
            <a:endParaRPr lang="fr-FR" altLang="en-US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FB3250DB-069D-3541-B495-73BE53190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258405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7652" name="Object 2">
            <a:extLst>
              <a:ext uri="{FF2B5EF4-FFF2-40B4-BE49-F238E27FC236}">
                <a16:creationId xmlns:a16="http://schemas.microsoft.com/office/drawing/2014/main" id="{23757578-F4E1-AC44-87E2-0C75A74FC9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3063" y="1959240"/>
          <a:ext cx="5591969" cy="1477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95" name="Équation" r:id="rId3" imgW="62026800" imgH="16383000" progId="Equation.3">
                  <p:embed/>
                </p:oleObj>
              </mc:Choice>
              <mc:Fallback>
                <p:oleObj name="Équation" r:id="rId3" imgW="62026800" imgH="16383000" progId="Equation.3">
                  <p:embed/>
                  <p:pic>
                    <p:nvPicPr>
                      <p:cNvPr id="27652" name="Object 2">
                        <a:extLst>
                          <a:ext uri="{FF2B5EF4-FFF2-40B4-BE49-F238E27FC236}">
                            <a16:creationId xmlns:a16="http://schemas.microsoft.com/office/drawing/2014/main" id="{23757578-F4E1-AC44-87E2-0C75A74FC9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63" y="1959240"/>
                        <a:ext cx="5591969" cy="1477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ZoneTexte 6">
            <a:extLst>
              <a:ext uri="{FF2B5EF4-FFF2-40B4-BE49-F238E27FC236}">
                <a16:creationId xmlns:a16="http://schemas.microsoft.com/office/drawing/2014/main" id="{8F4FE670-7345-1146-B3E9-FE2C3192A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032" y="1738312"/>
            <a:ext cx="4234656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   B                         NB                    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7654" name="ZoneTexte 11">
            <a:extLst>
              <a:ext uri="{FF2B5EF4-FFF2-40B4-BE49-F238E27FC236}">
                <a16:creationId xmlns:a16="http://schemas.microsoft.com/office/drawing/2014/main" id="{B5B403AA-25A9-5F4F-9F74-0CC0CA76B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7949" y="2098146"/>
            <a:ext cx="780521" cy="1295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:a16="http://schemas.microsoft.com/office/drawing/2014/main" id="{0154881B-0D8B-DD4A-A378-757105A88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1" y="4063495"/>
            <a:ext cx="1697900" cy="3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CH" sz="1800" i="1" dirty="0">
                <a:latin typeface="Calibri" pitchFamily="34" charset="0"/>
              </a:rPr>
              <a:t>BUGS </a:t>
            </a:r>
            <a:r>
              <a:rPr lang="de-CH" sz="1800" i="1" dirty="0" err="1">
                <a:latin typeface="Calibri" pitchFamily="34" charset="0"/>
              </a:rPr>
              <a:t>language</a:t>
            </a:r>
            <a:r>
              <a:rPr lang="de-CH" sz="1800" i="1" dirty="0">
                <a:latin typeface="Calibri" pitchFamily="34" charset="0"/>
              </a:rPr>
              <a:t>:</a:t>
            </a:r>
          </a:p>
        </p:txBody>
      </p:sp>
      <p:pic>
        <p:nvPicPr>
          <p:cNvPr id="327720" name="Picture 40" descr="equation.pdf">
            <a:extLst>
              <a:ext uri="{FF2B5EF4-FFF2-40B4-BE49-F238E27FC236}">
                <a16:creationId xmlns:a16="http://schemas.microsoft.com/office/drawing/2014/main" id="{B6B5C377-EAB4-5549-BFD1-77450FF3E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60" y="4474309"/>
            <a:ext cx="4217578" cy="101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8" name="Picture 48" descr="equation.pdf">
            <a:extLst>
              <a:ext uri="{FF2B5EF4-FFF2-40B4-BE49-F238E27FC236}">
                <a16:creationId xmlns:a16="http://schemas.microsoft.com/office/drawing/2014/main" id="{E7F9551F-E8D7-6D45-B25E-7BA6C47E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599" y="4744132"/>
            <a:ext cx="2415450" cy="35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4245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9B8912F-06D8-FB46-8561-0114879E3E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178594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transition </a:t>
            </a:r>
            <a:r>
              <a:rPr lang="fr-FR" altLang="en-US" dirty="0" err="1"/>
              <a:t>parameters</a:t>
            </a:r>
            <a:r>
              <a:rPr lang="fr-FR" altLang="en-US" dirty="0"/>
              <a:t> - 2 </a:t>
            </a:r>
            <a:r>
              <a:rPr lang="fr-FR" altLang="en-US" dirty="0" err="1"/>
              <a:t>steps</a:t>
            </a:r>
            <a:endParaRPr lang="fr-FR" altLang="en-US" dirty="0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3D0C496-CEBE-8242-8626-39037435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83290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8677" name="Object 3">
            <a:extLst>
              <a:ext uri="{FF2B5EF4-FFF2-40B4-BE49-F238E27FC236}">
                <a16:creationId xmlns:a16="http://schemas.microsoft.com/office/drawing/2014/main" id="{362C4F50-CACE-9646-9F3C-73641D295B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4667" y="1624542"/>
          <a:ext cx="2717271" cy="1477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07" name="Équation" r:id="rId3" imgW="30137100" imgH="16383000" progId="Equation.3">
                  <p:embed/>
                </p:oleObj>
              </mc:Choice>
              <mc:Fallback>
                <p:oleObj name="Équation" r:id="rId3" imgW="30137100" imgH="16383000" progId="Equation.3">
                  <p:embed/>
                  <p:pic>
                    <p:nvPicPr>
                      <p:cNvPr id="28677" name="Object 3">
                        <a:extLst>
                          <a:ext uri="{FF2B5EF4-FFF2-40B4-BE49-F238E27FC236}">
                            <a16:creationId xmlns:a16="http://schemas.microsoft.com/office/drawing/2014/main" id="{362C4F50-CACE-9646-9F3C-73641D295B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4667" y="1624542"/>
                        <a:ext cx="2717271" cy="1477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8" name="ZoneTexte 7">
            <a:extLst>
              <a:ext uri="{FF2B5EF4-FFF2-40B4-BE49-F238E27FC236}">
                <a16:creationId xmlns:a16="http://schemas.microsoft.com/office/drawing/2014/main" id="{17675BCA-B353-A245-8D32-8EAE4A168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271" y="1403615"/>
            <a:ext cx="2460625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</a:t>
            </a:r>
            <a:r>
              <a:rPr lang="fr-FR" altLang="en-US" sz="1667" i="1" dirty="0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SB      SNB </a:t>
            </a:r>
            <a:r>
              <a:rPr lang="fr-FR" altLang="en-US" sz="1667" dirty="0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         </a:t>
            </a: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†</a:t>
            </a:r>
            <a:endParaRPr lang="fr-FR" altLang="en-US" sz="2000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8679" name="ZoneTexte 10">
            <a:extLst>
              <a:ext uri="{FF2B5EF4-FFF2-40B4-BE49-F238E27FC236}">
                <a16:creationId xmlns:a16="http://schemas.microsoft.com/office/drawing/2014/main" id="{260C3436-7CD6-8647-9225-BE33A1E09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0792" y="1748896"/>
            <a:ext cx="780521" cy="1295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B(t)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NB(t)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8680" name="Objet 1">
            <a:extLst>
              <a:ext uri="{FF2B5EF4-FFF2-40B4-BE49-F238E27FC236}">
                <a16:creationId xmlns:a16="http://schemas.microsoft.com/office/drawing/2014/main" id="{2FF9EFB5-B1AA-A246-A720-FDEDBD5B99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91240" y="3959490"/>
          <a:ext cx="2980531" cy="1477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08" name="Équation" r:id="rId5" imgW="33058100" imgH="16383000" progId="Equation.3">
                  <p:embed/>
                </p:oleObj>
              </mc:Choice>
              <mc:Fallback>
                <p:oleObj name="Équation" r:id="rId5" imgW="33058100" imgH="16383000" progId="Equation.3">
                  <p:embed/>
                  <p:pic>
                    <p:nvPicPr>
                      <p:cNvPr id="28680" name="Objet 1">
                        <a:extLst>
                          <a:ext uri="{FF2B5EF4-FFF2-40B4-BE49-F238E27FC236}">
                            <a16:creationId xmlns:a16="http://schemas.microsoft.com/office/drawing/2014/main" id="{2FF9EFB5-B1AA-A246-A720-FDEDBD5B99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1240" y="3959490"/>
                        <a:ext cx="2980531" cy="1477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10AC232C-2AF9-BB4C-8ED6-2F4806D2B74F}"/>
              </a:ext>
            </a:extLst>
          </p:cNvPr>
          <p:cNvSpPr txBox="1"/>
          <p:nvPr/>
        </p:nvSpPr>
        <p:spPr>
          <a:xfrm>
            <a:off x="1152261" y="1957917"/>
            <a:ext cx="1931458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761970" eaLnBrk="0" hangingPunct="0">
              <a:defRPr/>
            </a:pP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Step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1: </a:t>
            </a: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Survival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</a:t>
            </a:r>
            <a:endParaRPr lang="en-US" sz="2000" dirty="0">
              <a:solidFill>
                <a:srgbClr val="1F497D">
                  <a:lumMod val="60000"/>
                  <a:lumOff val="40000"/>
                </a:srgbClr>
              </a:solidFill>
              <a:latin typeface="Arial" charset="0"/>
              <a:cs typeface="+mn-c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B1362A1-31F5-304F-9867-9952C669B685}"/>
              </a:ext>
            </a:extLst>
          </p:cNvPr>
          <p:cNvSpPr txBox="1"/>
          <p:nvPr/>
        </p:nvSpPr>
        <p:spPr>
          <a:xfrm>
            <a:off x="1152261" y="4357688"/>
            <a:ext cx="2218531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761970" eaLnBrk="0" hangingPunct="0">
              <a:defRPr/>
            </a:pP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Step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2: </a:t>
            </a:r>
          </a:p>
          <a:p>
            <a:pPr defTabSz="761970" eaLnBrk="0" hangingPunct="0">
              <a:defRPr/>
            </a:pP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Breeding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</a:t>
            </a:r>
            <a:endParaRPr lang="en-US" sz="2000" dirty="0">
              <a:solidFill>
                <a:srgbClr val="1F497D">
                  <a:lumMod val="60000"/>
                  <a:lumOff val="40000"/>
                </a:srgbClr>
              </a:solidFill>
              <a:latin typeface="Arial" charset="0"/>
              <a:cs typeface="+mn-cs"/>
            </a:endParaRPr>
          </a:p>
        </p:txBody>
      </p:sp>
      <p:sp>
        <p:nvSpPr>
          <p:cNvPr id="28683" name="ZoneTexte 8">
            <a:extLst>
              <a:ext uri="{FF2B5EF4-FFF2-40B4-BE49-F238E27FC236}">
                <a16:creationId xmlns:a16="http://schemas.microsoft.com/office/drawing/2014/main" id="{23C87491-4839-CF49-9951-07AF891D8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1" y="4057386"/>
            <a:ext cx="600604" cy="129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500" i="1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SB</a:t>
            </a:r>
          </a:p>
          <a:p>
            <a:pPr defTabSz="761970" eaLnBrk="0" hangingPunct="0">
              <a:lnSpc>
                <a:spcPct val="250000"/>
              </a:lnSpc>
              <a:spcBef>
                <a:spcPct val="0"/>
              </a:spcBef>
              <a:buNone/>
            </a:pPr>
            <a:r>
              <a:rPr lang="fr-FR" altLang="en-US" sz="1500" i="1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SNB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5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†</a:t>
            </a:r>
            <a:endParaRPr lang="fr-FR" altLang="en-US" sz="1667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8684" name="ZoneTexte 9">
            <a:extLst>
              <a:ext uri="{FF2B5EF4-FFF2-40B4-BE49-F238E27FC236}">
                <a16:creationId xmlns:a16="http://schemas.microsoft.com/office/drawing/2014/main" id="{0F49A05D-0AA5-6A44-93E4-7B11A1A09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3104" y="3749146"/>
            <a:ext cx="270007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5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B(t+1)          NB(t+1)          †</a:t>
            </a:r>
            <a:endParaRPr lang="fr-FR" altLang="en-US" sz="1667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8685" name="ZoneTexte 3">
            <a:extLst>
              <a:ext uri="{FF2B5EF4-FFF2-40B4-BE49-F238E27FC236}">
                <a16:creationId xmlns:a16="http://schemas.microsoft.com/office/drawing/2014/main" id="{96CF0778-FF40-774C-B7B9-061AD6752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217333"/>
            <a:ext cx="7620000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761970" eaLnBrk="0" hangingPunct="0"/>
            <a:r>
              <a:rPr lang="fr-FR" altLang="fr-FR" sz="1667" i="1">
                <a:solidFill>
                  <a:srgbClr val="00B050"/>
                </a:solidFill>
                <a:cs typeface="+mn-cs"/>
              </a:rPr>
              <a:t>Intermediate states: SB </a:t>
            </a:r>
            <a:r>
              <a:rPr lang="fr-FR" altLang="fr-FR" sz="1667" i="1">
                <a:solidFill>
                  <a:prstClr val="black"/>
                </a:solidFill>
                <a:cs typeface="+mn-cs"/>
              </a:rPr>
              <a:t>=</a:t>
            </a:r>
            <a:r>
              <a:rPr lang="fr-FR" altLang="fr-FR" sz="1667" i="1">
                <a:solidFill>
                  <a:srgbClr val="00B050"/>
                </a:solidFill>
                <a:cs typeface="+mn-cs"/>
              </a:rPr>
              <a:t> </a:t>
            </a:r>
            <a:r>
              <a:rPr lang="fr-FR" altLang="fr-FR" sz="1667" i="1">
                <a:solidFill>
                  <a:prstClr val="black"/>
                </a:solidFill>
                <a:cs typeface="+mn-cs"/>
              </a:rPr>
              <a:t>‘surviving breeder’; </a:t>
            </a:r>
            <a:r>
              <a:rPr lang="fr-FR" altLang="fr-FR" sz="1667" i="1">
                <a:solidFill>
                  <a:srgbClr val="00B050"/>
                </a:solidFill>
                <a:cs typeface="+mn-cs"/>
              </a:rPr>
              <a:t>SNB </a:t>
            </a:r>
            <a:r>
              <a:rPr lang="fr-FR" altLang="fr-FR" sz="1667" i="1">
                <a:solidFill>
                  <a:prstClr val="black"/>
                </a:solidFill>
                <a:cs typeface="+mn-cs"/>
              </a:rPr>
              <a:t>= ‘surviving non-breeder’</a:t>
            </a:r>
            <a:endParaRPr lang="en-US" altLang="fr-FR" sz="1667" i="1">
              <a:solidFill>
                <a:prstClr val="black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0348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02C5FAA2-69C9-B44B-8908-1195EFA38C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277813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observation </a:t>
            </a:r>
            <a:r>
              <a:rPr lang="fr-FR" altLang="en-US" dirty="0" err="1"/>
              <a:t>parameters</a:t>
            </a:r>
            <a:endParaRPr lang="fr-FR" altLang="en-US" dirty="0"/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FD6F2622-CCB1-D346-A7C0-0AEF89D5A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987332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E980590-F043-5A4D-B021-4478BFC62E0B}"/>
                  </a:ext>
                </a:extLst>
              </p:cNvPr>
              <p:cNvSpPr txBox="1"/>
              <p:nvPr/>
            </p:nvSpPr>
            <p:spPr>
              <a:xfrm>
                <a:off x="564717" y="3920156"/>
                <a:ext cx="8014566" cy="1036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dirty="0"/>
                  <a:t> =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probability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assign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individual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state B to state B</a:t>
                </a:r>
              </a:p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𝑁𝐵</m:t>
                    </m:r>
                  </m:oMath>
                </a14:m>
                <a:r>
                  <a:rPr lang="fr-FR" dirty="0"/>
                  <a:t> =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probability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assign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individual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state NB to state NB</a:t>
                </a:r>
              </a:p>
              <a:p>
                <a:endParaRPr lang="fr-FR" sz="2000" baseline="-250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E980590-F043-5A4D-B021-4478BFC6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17" y="3920156"/>
                <a:ext cx="8014566" cy="1036181"/>
              </a:xfrm>
              <a:prstGeom prst="rect">
                <a:avLst/>
              </a:prstGeom>
              <a:blipFill>
                <a:blip r:embed="rId3"/>
                <a:stretch>
                  <a:fillRect l="-316" t="-4819" r="-1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4318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02C5FAA2-69C9-B44B-8908-1195EFA38C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277813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observation </a:t>
            </a:r>
            <a:r>
              <a:rPr lang="fr-FR" altLang="en-US" dirty="0" err="1"/>
              <a:t>parameters</a:t>
            </a:r>
            <a:endParaRPr lang="fr-FR" altLang="en-US" dirty="0"/>
          </a:p>
        </p:txBody>
      </p:sp>
      <p:sp>
        <p:nvSpPr>
          <p:cNvPr id="29701" name="ZoneTexte 6">
            <a:extLst>
              <a:ext uri="{FF2B5EF4-FFF2-40B4-BE49-F238E27FC236}">
                <a16:creationId xmlns:a16="http://schemas.microsoft.com/office/drawing/2014/main" id="{4AC81856-5AE3-2141-A118-631EB102E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157" y="2028032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333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9702" name="ZoneTexte 7">
            <a:extLst>
              <a:ext uri="{FF2B5EF4-FFF2-40B4-BE49-F238E27FC236}">
                <a16:creationId xmlns:a16="http://schemas.microsoft.com/office/drawing/2014/main" id="{BD4ED952-F47C-C34E-B2D3-15DACD9FA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185" y="1692011"/>
            <a:ext cx="5400146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   1               2                       3                          4</a:t>
            </a:r>
            <a:endParaRPr lang="fr-FR" altLang="en-US" sz="2000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9703" name="ZoneTexte 6">
            <a:extLst>
              <a:ext uri="{FF2B5EF4-FFF2-40B4-BE49-F238E27FC236}">
                <a16:creationId xmlns:a16="http://schemas.microsoft.com/office/drawing/2014/main" id="{E0D83CDB-001A-FC44-B014-D9A4586A3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157" y="2028032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333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E980590-F043-5A4D-B021-4478BFC62E0B}"/>
                  </a:ext>
                </a:extLst>
              </p:cNvPr>
              <p:cNvSpPr txBox="1"/>
              <p:nvPr/>
            </p:nvSpPr>
            <p:spPr>
              <a:xfrm>
                <a:off x="564717" y="3920156"/>
                <a:ext cx="8014566" cy="1036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dirty="0"/>
                  <a:t> =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probability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assign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individual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state B to state B</a:t>
                </a:r>
              </a:p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𝑁𝐵</m:t>
                    </m:r>
                  </m:oMath>
                </a14:m>
                <a:r>
                  <a:rPr lang="fr-FR" dirty="0"/>
                  <a:t> =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probability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assign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individual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state NB to state NB</a:t>
                </a:r>
              </a:p>
              <a:p>
                <a:endParaRPr lang="fr-FR" sz="2000" baseline="-250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E980590-F043-5A4D-B021-4478BFC6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17" y="3920156"/>
                <a:ext cx="8014566" cy="1036181"/>
              </a:xfrm>
              <a:prstGeom prst="rect">
                <a:avLst/>
              </a:prstGeom>
              <a:blipFill>
                <a:blip r:embed="rId6"/>
                <a:stretch>
                  <a:fillRect l="-316" t="-4819" r="-1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3046" name="Picture 6" descr="equation.pdf">
            <a:extLst>
              <a:ext uri="{FF2B5EF4-FFF2-40B4-BE49-F238E27FC236}">
                <a16:creationId xmlns:a16="http://schemas.microsoft.com/office/drawing/2014/main" id="{CFEFD7BF-89DA-C541-B098-76FB775B3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74" y="2073752"/>
            <a:ext cx="6502313" cy="134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2328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02C5FAA2-69C9-B44B-8908-1195EFA38C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277813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observation </a:t>
            </a:r>
            <a:r>
              <a:rPr lang="fr-FR" altLang="en-US" dirty="0" err="1"/>
              <a:t>parameters</a:t>
            </a:r>
            <a:endParaRPr lang="fr-FR" altLang="en-US" dirty="0"/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FD6F2622-CCB1-D346-A7C0-0AEF89D5A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987332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12" name="Rectangle 61">
            <a:extLst>
              <a:ext uri="{FF2B5EF4-FFF2-40B4-BE49-F238E27FC236}">
                <a16:creationId xmlns:a16="http://schemas.microsoft.com/office/drawing/2014/main" id="{76072EB2-11FE-1A4E-B135-95218C01F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1" y="4063495"/>
            <a:ext cx="1697900" cy="3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CH" sz="1800" i="1" dirty="0">
                <a:latin typeface="Calibri" pitchFamily="34" charset="0"/>
              </a:rPr>
              <a:t>BUGS </a:t>
            </a:r>
            <a:r>
              <a:rPr lang="de-CH" sz="1800" i="1" dirty="0" err="1">
                <a:latin typeface="Calibri" pitchFamily="34" charset="0"/>
              </a:rPr>
              <a:t>language</a:t>
            </a:r>
            <a:r>
              <a:rPr lang="de-CH" sz="1800" i="1" dirty="0">
                <a:latin typeface="Calibri" pitchFamily="34" charset="0"/>
              </a:rPr>
              <a:t>:</a:t>
            </a:r>
          </a:p>
        </p:txBody>
      </p:sp>
      <p:pic>
        <p:nvPicPr>
          <p:cNvPr id="313374" name="Picture 30" descr="equation.pdf">
            <a:extLst>
              <a:ext uri="{FF2B5EF4-FFF2-40B4-BE49-F238E27FC236}">
                <a16:creationId xmlns:a16="http://schemas.microsoft.com/office/drawing/2014/main" id="{77AC934A-37ED-7B46-A3E1-88D74F874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007" y="4757088"/>
            <a:ext cx="2360217" cy="39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6">
            <a:extLst>
              <a:ext uri="{FF2B5EF4-FFF2-40B4-BE49-F238E27FC236}">
                <a16:creationId xmlns:a16="http://schemas.microsoft.com/office/drawing/2014/main" id="{18FD2C11-A1B4-EE48-AE9A-4D723E4FA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157" y="2028032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333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B3E0EC3-84D1-3E48-9864-DF82696FF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185" y="1692011"/>
            <a:ext cx="5400146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   1               2                       3                          4</a:t>
            </a:r>
            <a:endParaRPr lang="fr-FR" altLang="en-US" sz="2000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15" name="ZoneTexte 6">
            <a:extLst>
              <a:ext uri="{FF2B5EF4-FFF2-40B4-BE49-F238E27FC236}">
                <a16:creationId xmlns:a16="http://schemas.microsoft.com/office/drawing/2014/main" id="{3A078F55-8605-9E4F-954A-C74194F47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157" y="2028032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333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pic>
        <p:nvPicPr>
          <p:cNvPr id="16" name="Picture 6" descr="equation.pdf">
            <a:extLst>
              <a:ext uri="{FF2B5EF4-FFF2-40B4-BE49-F238E27FC236}">
                <a16:creationId xmlns:a16="http://schemas.microsoft.com/office/drawing/2014/main" id="{EA73B3C0-3E20-5446-9C7F-81E8FCFA2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74" y="2073752"/>
            <a:ext cx="6502313" cy="134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428" name="Picture 84" descr="equation.pdf">
            <a:extLst>
              <a:ext uri="{FF2B5EF4-FFF2-40B4-BE49-F238E27FC236}">
                <a16:creationId xmlns:a16="http://schemas.microsoft.com/office/drawing/2014/main" id="{57F4F790-D2D2-1548-8DC6-24F804C48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2" y="4539063"/>
            <a:ext cx="4051537" cy="89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601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15ACC7C5-05D9-DC46-B4B7-E2FFA50D94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165660"/>
            <a:ext cx="70485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observations </a:t>
            </a:r>
            <a:r>
              <a:rPr lang="fr-FR" altLang="en-US" dirty="0" err="1"/>
              <a:t>parameters</a:t>
            </a:r>
            <a:r>
              <a:rPr lang="fr-FR" altLang="en-US" dirty="0"/>
              <a:t> – 2 </a:t>
            </a:r>
            <a:r>
              <a:rPr lang="fr-FR" altLang="en-US" dirty="0" err="1"/>
              <a:t>steps</a:t>
            </a:r>
            <a:endParaRPr lang="fr-FR" altLang="en-US" dirty="0"/>
          </a:p>
        </p:txBody>
      </p:sp>
      <p:sp>
        <p:nvSpPr>
          <p:cNvPr id="30723" name="Rectangle 4">
            <a:extLst>
              <a:ext uri="{FF2B5EF4-FFF2-40B4-BE49-F238E27FC236}">
                <a16:creationId xmlns:a16="http://schemas.microsoft.com/office/drawing/2014/main" id="{973263A2-29A8-5E43-9510-2FD186C5C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2739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0726" name="ZoneTexte 6">
            <a:extLst>
              <a:ext uri="{FF2B5EF4-FFF2-40B4-BE49-F238E27FC236}">
                <a16:creationId xmlns:a16="http://schemas.microsoft.com/office/drawing/2014/main" id="{3D9137EC-2EF8-9041-BBDC-198CC86F4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5889" y="1586294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333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0727" name="ZoneTexte 7">
            <a:extLst>
              <a:ext uri="{FF2B5EF4-FFF2-40B4-BE49-F238E27FC236}">
                <a16:creationId xmlns:a16="http://schemas.microsoft.com/office/drawing/2014/main" id="{F3DC796F-1F3B-AF48-A1E9-F6CA69CD6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292" y="3582458"/>
            <a:ext cx="296994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1         2             3              4</a:t>
            </a:r>
            <a:endParaRPr lang="fr-FR" altLang="en-US" sz="2000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0728" name="ZoneTexte 7">
            <a:extLst>
              <a:ext uri="{FF2B5EF4-FFF2-40B4-BE49-F238E27FC236}">
                <a16:creationId xmlns:a16="http://schemas.microsoft.com/office/drawing/2014/main" id="{455F9B13-6F44-F44F-8C69-633984614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9406" y="1297782"/>
            <a:ext cx="256778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 i="1" dirty="0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1667" i="1" baseline="-25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B</a:t>
            </a: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     </a:t>
            </a:r>
            <a:r>
              <a:rPr lang="fr-FR" altLang="en-US" sz="1667" i="1" dirty="0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1667" i="1" baseline="-25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NB</a:t>
            </a: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	</a:t>
            </a:r>
            <a:r>
              <a:rPr lang="fr-FR" altLang="en-US" sz="1667" i="1" dirty="0">
                <a:solidFill>
                  <a:srgbClr val="00B050"/>
                </a:solidFill>
                <a:latin typeface="Arial" panose="020B0604020202020204" pitchFamily="34" charset="0"/>
              </a:rPr>
              <a:t> NE</a:t>
            </a:r>
            <a:endParaRPr lang="fr-FR" altLang="en-US" sz="2000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0729" name="ZoneTexte 6">
            <a:extLst>
              <a:ext uri="{FF2B5EF4-FFF2-40B4-BE49-F238E27FC236}">
                <a16:creationId xmlns:a16="http://schemas.microsoft.com/office/drawing/2014/main" id="{60F003A7-1E10-7B46-B50C-2244542F6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1343" y="3898128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</a:t>
            </a:r>
            <a:r>
              <a:rPr lang="fr-FR" alt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2000" i="1" baseline="-25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B </a:t>
            </a:r>
            <a:r>
              <a:rPr lang="fr-FR" alt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2000" i="1" baseline="-25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NB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 i="1" dirty="0">
                <a:solidFill>
                  <a:srgbClr val="00B050"/>
                </a:solidFill>
                <a:latin typeface="Arial" panose="020B0604020202020204" pitchFamily="34" charset="0"/>
              </a:rPr>
              <a:t>NE</a:t>
            </a:r>
            <a:endParaRPr lang="fr-FR" altLang="en-US" sz="2333" i="1" baseline="-25000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D3B7E48-B102-7746-8BA7-623FDD4F24F4}"/>
              </a:ext>
            </a:extLst>
          </p:cNvPr>
          <p:cNvSpPr txBox="1"/>
          <p:nvPr/>
        </p:nvSpPr>
        <p:spPr>
          <a:xfrm>
            <a:off x="911491" y="1957917"/>
            <a:ext cx="2340239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761970" eaLnBrk="0" hangingPunct="0">
              <a:defRPr/>
            </a:pP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Step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1: </a:t>
            </a: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Encounter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</a:t>
            </a:r>
            <a:endParaRPr lang="en-US" sz="2000" dirty="0">
              <a:solidFill>
                <a:srgbClr val="1F497D">
                  <a:lumMod val="60000"/>
                  <a:lumOff val="40000"/>
                </a:srgbClr>
              </a:solidFill>
              <a:latin typeface="Arial" charset="0"/>
              <a:cs typeface="+mn-cs"/>
            </a:endParaRPr>
          </a:p>
        </p:txBody>
      </p:sp>
      <p:sp>
        <p:nvSpPr>
          <p:cNvPr id="30732" name="ZoneTexte 15">
            <a:extLst>
              <a:ext uri="{FF2B5EF4-FFF2-40B4-BE49-F238E27FC236}">
                <a16:creationId xmlns:a16="http://schemas.microsoft.com/office/drawing/2014/main" id="{97FAAE99-4F64-A845-8F3B-AB9EF41A2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063875"/>
            <a:ext cx="7620000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761970" eaLnBrk="0" hangingPunct="0"/>
            <a:r>
              <a:rPr lang="fr-FR" altLang="fr-FR" sz="1667" i="1">
                <a:solidFill>
                  <a:srgbClr val="00B050"/>
                </a:solidFill>
                <a:cs typeface="+mn-cs"/>
              </a:rPr>
              <a:t>Intermediate events: NE </a:t>
            </a:r>
            <a:r>
              <a:rPr lang="fr-FR" altLang="fr-FR" sz="1667" i="1">
                <a:solidFill>
                  <a:prstClr val="black"/>
                </a:solidFill>
                <a:cs typeface="+mn-cs"/>
              </a:rPr>
              <a:t>=</a:t>
            </a:r>
            <a:r>
              <a:rPr lang="fr-FR" altLang="fr-FR" sz="1667" i="1">
                <a:solidFill>
                  <a:srgbClr val="00B050"/>
                </a:solidFill>
                <a:cs typeface="+mn-cs"/>
              </a:rPr>
              <a:t> </a:t>
            </a:r>
            <a:r>
              <a:rPr lang="fr-FR" altLang="fr-FR" sz="1667" i="1">
                <a:solidFill>
                  <a:prstClr val="black"/>
                </a:solidFill>
                <a:cs typeface="+mn-cs"/>
              </a:rPr>
              <a:t>‘not encountered’; </a:t>
            </a:r>
            <a:r>
              <a:rPr lang="fr-FR" altLang="fr-FR" sz="1667" i="1">
                <a:solidFill>
                  <a:srgbClr val="00B050"/>
                </a:solidFill>
                <a:cs typeface="+mn-cs"/>
              </a:rPr>
              <a:t>E </a:t>
            </a:r>
            <a:r>
              <a:rPr lang="fr-FR" altLang="fr-FR" sz="1667" i="1">
                <a:solidFill>
                  <a:prstClr val="black"/>
                </a:solidFill>
                <a:cs typeface="+mn-cs"/>
              </a:rPr>
              <a:t>= ‘encountered’</a:t>
            </a:r>
            <a:endParaRPr lang="en-US" altLang="fr-FR" sz="1667" i="1">
              <a:solidFill>
                <a:prstClr val="black"/>
              </a:solidFill>
              <a:cs typeface="+mn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C1534DA-F07D-7943-874B-6A391A14FB61}"/>
              </a:ext>
            </a:extLst>
          </p:cNvPr>
          <p:cNvSpPr txBox="1"/>
          <p:nvPr/>
        </p:nvSpPr>
        <p:spPr>
          <a:xfrm>
            <a:off x="971021" y="4237303"/>
            <a:ext cx="221985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761970" eaLnBrk="0" hangingPunct="0">
              <a:defRPr/>
            </a:pP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Step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2: </a:t>
            </a: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Breeding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        </a:t>
            </a: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assessment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</a:t>
            </a:r>
            <a:endParaRPr lang="en-US" sz="2000" dirty="0">
              <a:solidFill>
                <a:srgbClr val="1F497D">
                  <a:lumMod val="60000"/>
                  <a:lumOff val="40000"/>
                </a:srgbClr>
              </a:solidFill>
              <a:latin typeface="Arial" charset="0"/>
              <a:cs typeface="+mn-cs"/>
            </a:endParaRPr>
          </a:p>
        </p:txBody>
      </p:sp>
      <p:pic>
        <p:nvPicPr>
          <p:cNvPr id="314528" name="Picture 160" descr="equation.pdf">
            <a:extLst>
              <a:ext uri="{FF2B5EF4-FFF2-40B4-BE49-F238E27FC236}">
                <a16:creationId xmlns:a16="http://schemas.microsoft.com/office/drawing/2014/main" id="{2E9BAF8B-7957-E941-8E4C-465D58ACD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322" y="1646659"/>
            <a:ext cx="2616386" cy="13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4530" name="Picture 162" descr="equation.pdf">
            <a:extLst>
              <a:ext uri="{FF2B5EF4-FFF2-40B4-BE49-F238E27FC236}">
                <a16:creationId xmlns:a16="http://schemas.microsoft.com/office/drawing/2014/main" id="{25606112-3C98-2E4F-8DE7-CBC290C5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780" y="3976729"/>
            <a:ext cx="2930928" cy="133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6988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4BA25C2-8999-D343-B81E-AA57B9D324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157428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initial </a:t>
            </a:r>
            <a:r>
              <a:rPr lang="fr-FR" altLang="en-US" dirty="0" err="1"/>
              <a:t>events</a:t>
            </a:r>
            <a:endParaRPr lang="fr-FR" altLang="en-US" dirty="0"/>
          </a:p>
        </p:txBody>
      </p:sp>
      <p:sp>
        <p:nvSpPr>
          <p:cNvPr id="31747" name="Rectangle 4">
            <a:extLst>
              <a:ext uri="{FF2B5EF4-FFF2-40B4-BE49-F238E27FC236}">
                <a16:creationId xmlns:a16="http://schemas.microsoft.com/office/drawing/2014/main" id="{0D7D45D6-3574-3E4E-8C0C-24704E512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2739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E59B7088-C6BB-8C47-8C4D-2523540F6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021" y="877094"/>
            <a:ext cx="720195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761970">
              <a:spcBef>
                <a:spcPct val="50000"/>
              </a:spcBef>
              <a:defRPr/>
            </a:pP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Step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 1 (</a:t>
            </a: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encounter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) </a:t>
            </a: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is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 </a:t>
            </a: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degenerate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 </a:t>
            </a: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because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 </a:t>
            </a: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animals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 are all </a:t>
            </a: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captured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. </a:t>
            </a:r>
            <a:endParaRPr lang="fr-FR" sz="2333" dirty="0">
              <a:solidFill>
                <a:srgbClr val="FF0000"/>
              </a:solidFill>
              <a:latin typeface="Calibri"/>
              <a:cs typeface="Arial" charset="0"/>
            </a:endParaRPr>
          </a:p>
        </p:txBody>
      </p:sp>
      <p:sp>
        <p:nvSpPr>
          <p:cNvPr id="29706" name="ZoneTexte 6">
            <a:extLst>
              <a:ext uri="{FF2B5EF4-FFF2-40B4-BE49-F238E27FC236}">
                <a16:creationId xmlns:a16="http://schemas.microsoft.com/office/drawing/2014/main" id="{14279AE0-87D0-C341-AFC3-BE1977E31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1988345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761970" eaLnBrk="0" hangingPunct="0">
              <a:defRPr/>
            </a:pPr>
            <a:r>
              <a:rPr lang="fr-FR" altLang="en-US" dirty="0">
                <a:solidFill>
                  <a:srgbClr val="000000"/>
                </a:solidFill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defRPr/>
            </a:pPr>
            <a:r>
              <a:rPr lang="fr-FR" altLang="en-US" dirty="0">
                <a:solidFill>
                  <a:srgbClr val="000000"/>
                </a:solidFill>
                <a:cs typeface="+mn-cs"/>
              </a:rPr>
              <a:t> NB</a:t>
            </a:r>
          </a:p>
          <a:p>
            <a:pPr defTabSz="761970" eaLnBrk="0" hangingPunct="0">
              <a:lnSpc>
                <a:spcPct val="150000"/>
              </a:lnSpc>
              <a:defRPr/>
            </a:pPr>
            <a:r>
              <a:rPr lang="fr-FR" altLang="en-US" dirty="0">
                <a:solidFill>
                  <a:srgbClr val="000000"/>
                </a:solidFill>
                <a:cs typeface="+mn-cs"/>
              </a:rPr>
              <a:t>   </a:t>
            </a:r>
            <a:r>
              <a:rPr lang="fr-FR" altLang="en-US" dirty="0">
                <a:solidFill>
                  <a:prstClr val="white">
                    <a:lumMod val="85000"/>
                  </a:prstClr>
                </a:solidFill>
                <a:cs typeface="+mn-cs"/>
              </a:rPr>
              <a:t>†</a:t>
            </a:r>
            <a:endParaRPr lang="fr-FR" altLang="en-US" sz="2333" dirty="0">
              <a:solidFill>
                <a:prstClr val="white">
                  <a:lumMod val="85000"/>
                </a:prstClr>
              </a:solidFill>
              <a:cs typeface="+mn-cs"/>
            </a:endParaRPr>
          </a:p>
        </p:txBody>
      </p:sp>
      <p:sp>
        <p:nvSpPr>
          <p:cNvPr id="29708" name="ZoneTexte 7">
            <a:extLst>
              <a:ext uri="{FF2B5EF4-FFF2-40B4-BE49-F238E27FC236}">
                <a16:creationId xmlns:a16="http://schemas.microsoft.com/office/drawing/2014/main" id="{1CBF8342-E4A4-2E40-8DFE-377A86D3B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5132" y="1665444"/>
            <a:ext cx="1469760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761970" eaLnBrk="0" hangingPunct="0">
              <a:defRPr/>
            </a:pPr>
            <a:r>
              <a:rPr lang="fr-FR" altLang="en-US" sz="1667" i="1" dirty="0">
                <a:solidFill>
                  <a:prstClr val="black"/>
                </a:solidFill>
                <a:cs typeface="+mn-cs"/>
              </a:rPr>
              <a:t>E</a:t>
            </a:r>
            <a:r>
              <a:rPr lang="fr-FR" altLang="en-US" sz="1667" i="1" baseline="-25000" dirty="0">
                <a:solidFill>
                  <a:prstClr val="black"/>
                </a:solidFill>
                <a:cs typeface="+mn-cs"/>
              </a:rPr>
              <a:t>B</a:t>
            </a:r>
            <a:r>
              <a:rPr lang="fr-FR" altLang="en-US" sz="1667" dirty="0">
                <a:solidFill>
                  <a:prstClr val="black"/>
                </a:solidFill>
                <a:cs typeface="+mn-cs"/>
              </a:rPr>
              <a:t>   </a:t>
            </a:r>
            <a:r>
              <a:rPr lang="fr-FR" altLang="en-US" sz="1667" i="1" dirty="0">
                <a:solidFill>
                  <a:prstClr val="black"/>
                </a:solidFill>
                <a:cs typeface="+mn-cs"/>
              </a:rPr>
              <a:t>E</a:t>
            </a:r>
            <a:r>
              <a:rPr lang="fr-FR" altLang="en-US" sz="1667" i="1" baseline="-25000" dirty="0">
                <a:solidFill>
                  <a:prstClr val="black"/>
                </a:solidFill>
                <a:cs typeface="+mn-cs"/>
              </a:rPr>
              <a:t>NB</a:t>
            </a:r>
            <a:r>
              <a:rPr lang="fr-FR" altLang="en-US" sz="1667" dirty="0">
                <a:solidFill>
                  <a:prstClr val="black"/>
                </a:solidFill>
                <a:cs typeface="+mn-cs"/>
              </a:rPr>
              <a:t>	   </a:t>
            </a:r>
            <a:r>
              <a:rPr lang="fr-FR" altLang="en-US" sz="1667" i="1" dirty="0">
                <a:solidFill>
                  <a:prstClr val="white">
                    <a:lumMod val="85000"/>
                  </a:prstClr>
                </a:solidFill>
                <a:latin typeface="Times New Roman" pitchFamily="18" charset="0"/>
              </a:rPr>
              <a:t>NE</a:t>
            </a:r>
            <a:endParaRPr lang="fr-FR" altLang="en-US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643D5D4-2BE8-F74D-83F9-729FD2961E30}"/>
              </a:ext>
            </a:extLst>
          </p:cNvPr>
          <p:cNvSpPr txBox="1"/>
          <p:nvPr/>
        </p:nvSpPr>
        <p:spPr>
          <a:xfrm>
            <a:off x="1031875" y="3569229"/>
            <a:ext cx="5167313" cy="34887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761970" eaLnBrk="0" hangingPunct="0">
              <a:defRPr/>
            </a:pPr>
            <a:r>
              <a:rPr lang="fr-FR" sz="1667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Step</a:t>
            </a:r>
            <a:r>
              <a:rPr lang="fr-FR" sz="1667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2 (</a:t>
            </a:r>
            <a:r>
              <a:rPr lang="fr-FR" sz="1667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Breeding</a:t>
            </a:r>
            <a:r>
              <a:rPr lang="fr-FR" sz="1667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</a:t>
            </a:r>
            <a:r>
              <a:rPr lang="fr-FR" sz="1667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assessment</a:t>
            </a:r>
            <a:r>
              <a:rPr lang="fr-FR" sz="1667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) </a:t>
            </a:r>
            <a:r>
              <a:rPr lang="fr-FR" sz="1667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is</a:t>
            </a:r>
            <a:r>
              <a:rPr lang="fr-FR" sz="1667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</a:t>
            </a:r>
            <a:r>
              <a:rPr lang="fr-FR" sz="1667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unaffected</a:t>
            </a:r>
            <a:endParaRPr lang="en-US" sz="1667" dirty="0">
              <a:solidFill>
                <a:srgbClr val="1F497D">
                  <a:lumMod val="60000"/>
                  <a:lumOff val="40000"/>
                </a:srgbClr>
              </a:solidFill>
              <a:latin typeface="Arial" charset="0"/>
              <a:cs typeface="+mn-cs"/>
            </a:endParaRPr>
          </a:p>
        </p:txBody>
      </p:sp>
      <p:cxnSp>
        <p:nvCxnSpPr>
          <p:cNvPr id="6" name="Connecteur droit avec flèche 5" title="p=1">
            <a:extLst>
              <a:ext uri="{FF2B5EF4-FFF2-40B4-BE49-F238E27FC236}">
                <a16:creationId xmlns:a16="http://schemas.microsoft.com/office/drawing/2014/main" id="{9248F78F-7552-5442-859F-255462A8D986}"/>
              </a:ext>
            </a:extLst>
          </p:cNvPr>
          <p:cNvCxnSpPr/>
          <p:nvPr/>
        </p:nvCxnSpPr>
        <p:spPr>
          <a:xfrm>
            <a:off x="4572000" y="2737115"/>
            <a:ext cx="1079500" cy="0"/>
          </a:xfrm>
          <a:prstGeom prst="straightConnector1">
            <a:avLst/>
          </a:prstGeom>
          <a:ln w="508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8" name="ZoneTexte 6">
            <a:extLst>
              <a:ext uri="{FF2B5EF4-FFF2-40B4-BE49-F238E27FC236}">
                <a16:creationId xmlns:a16="http://schemas.microsoft.com/office/drawing/2014/main" id="{B60D9BA2-49DC-1E4A-8536-6BE418D06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2657" y="2256896"/>
            <a:ext cx="985572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61970" eaLnBrk="0" hangingPunct="0"/>
            <a:r>
              <a:rPr lang="fr-FR" altLang="fr-FR" sz="2333" i="1" dirty="0">
                <a:solidFill>
                  <a:prstClr val="black"/>
                </a:solidFill>
                <a:cs typeface="+mn-cs"/>
              </a:rPr>
              <a:t>p </a:t>
            </a:r>
            <a:r>
              <a:rPr lang="fr-FR" altLang="fr-FR" sz="2333" dirty="0">
                <a:solidFill>
                  <a:prstClr val="black"/>
                </a:solidFill>
                <a:cs typeface="+mn-cs"/>
              </a:rPr>
              <a:t>= 1</a:t>
            </a:r>
            <a:endParaRPr lang="en-US" altLang="fr-FR" sz="2333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18" name="ZoneTexte 6">
            <a:extLst>
              <a:ext uri="{FF2B5EF4-FFF2-40B4-BE49-F238E27FC236}">
                <a16:creationId xmlns:a16="http://schemas.microsoft.com/office/drawing/2014/main" id="{3F10F8B2-7CA0-A048-81D5-BB14F5EE9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5810" y="1907487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333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76CE25DD-19DF-FD42-9E8C-DB1818B6A9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327" y="1618975"/>
            <a:ext cx="256778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 i="1" dirty="0"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1667" i="1" baseline="-25000" dirty="0">
                <a:latin typeface="Arial" panose="020B0604020202020204" pitchFamily="34" charset="0"/>
                <a:cs typeface="+mn-cs"/>
              </a:rPr>
              <a:t>B</a:t>
            </a:r>
            <a:r>
              <a:rPr lang="fr-FR" altLang="en-US" sz="1667" dirty="0">
                <a:latin typeface="Arial" panose="020B0604020202020204" pitchFamily="34" charset="0"/>
                <a:cs typeface="+mn-cs"/>
              </a:rPr>
              <a:t>        </a:t>
            </a:r>
            <a:r>
              <a:rPr lang="fr-FR" altLang="en-US" sz="1667" i="1" dirty="0"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1667" i="1" baseline="-25000" dirty="0">
                <a:latin typeface="Arial" panose="020B0604020202020204" pitchFamily="34" charset="0"/>
                <a:cs typeface="+mn-cs"/>
              </a:rPr>
              <a:t>NB</a:t>
            </a:r>
            <a:r>
              <a:rPr lang="fr-FR" altLang="en-US" sz="1667" dirty="0">
                <a:latin typeface="Arial" panose="020B0604020202020204" pitchFamily="34" charset="0"/>
                <a:cs typeface="+mn-cs"/>
              </a:rPr>
              <a:t>	</a:t>
            </a:r>
            <a:r>
              <a:rPr lang="fr-FR" altLang="en-US" sz="1667" i="1" dirty="0">
                <a:latin typeface="Arial" panose="020B0604020202020204" pitchFamily="34" charset="0"/>
              </a:rPr>
              <a:t> NE</a:t>
            </a:r>
            <a:endParaRPr lang="fr-FR" altLang="en-US" sz="2000" dirty="0">
              <a:latin typeface="Arial" panose="020B0604020202020204" pitchFamily="34" charset="0"/>
              <a:cs typeface="+mn-cs"/>
            </a:endParaRPr>
          </a:p>
        </p:txBody>
      </p:sp>
      <p:pic>
        <p:nvPicPr>
          <p:cNvPr id="20" name="Picture 160" descr="equation.pdf">
            <a:extLst>
              <a:ext uri="{FF2B5EF4-FFF2-40B4-BE49-F238E27FC236}">
                <a16:creationId xmlns:a16="http://schemas.microsoft.com/office/drawing/2014/main" id="{BE5B78F3-0B1C-0A44-B6A0-D08533550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243" y="1967852"/>
            <a:ext cx="2616386" cy="13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7">
            <a:extLst>
              <a:ext uri="{FF2B5EF4-FFF2-40B4-BE49-F238E27FC236}">
                <a16:creationId xmlns:a16="http://schemas.microsoft.com/office/drawing/2014/main" id="{7F658394-E068-E148-9C86-72DEEEAEC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0268" y="3904291"/>
            <a:ext cx="296994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1         2             3              4</a:t>
            </a:r>
            <a:endParaRPr lang="fr-FR" altLang="en-US" sz="2000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2" name="ZoneTexte 6">
            <a:extLst>
              <a:ext uri="{FF2B5EF4-FFF2-40B4-BE49-F238E27FC236}">
                <a16:creationId xmlns:a16="http://schemas.microsoft.com/office/drawing/2014/main" id="{4A1DC563-77FA-0F45-BDE7-16CAB0E18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9319" y="4219961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</a:t>
            </a:r>
            <a:r>
              <a:rPr lang="fr-FR" altLang="en-US" sz="2000" i="1" dirty="0"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2000" i="1" baseline="-25000" dirty="0">
                <a:latin typeface="Arial" panose="020B0604020202020204" pitchFamily="34" charset="0"/>
                <a:cs typeface="+mn-cs"/>
              </a:rPr>
              <a:t>B </a:t>
            </a:r>
            <a:r>
              <a:rPr lang="fr-FR" altLang="en-US" sz="2000" i="1" dirty="0"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2000" i="1" baseline="-25000" dirty="0">
                <a:latin typeface="Arial" panose="020B0604020202020204" pitchFamily="34" charset="0"/>
                <a:cs typeface="+mn-cs"/>
              </a:rPr>
              <a:t>NB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NE</a:t>
            </a:r>
            <a:endParaRPr lang="fr-FR" altLang="en-US" sz="2333" i="1" baseline="-25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+mn-cs"/>
            </a:endParaRPr>
          </a:p>
        </p:txBody>
      </p:sp>
      <p:pic>
        <p:nvPicPr>
          <p:cNvPr id="23" name="Picture 162" descr="equation.pdf">
            <a:extLst>
              <a:ext uri="{FF2B5EF4-FFF2-40B4-BE49-F238E27FC236}">
                <a16:creationId xmlns:a16="http://schemas.microsoft.com/office/drawing/2014/main" id="{EB3E0F85-3D2F-5444-B2E1-48B33F72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756" y="4298562"/>
            <a:ext cx="2930928" cy="133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627" name="Picture 235" descr="equation.pdf">
            <a:extLst>
              <a:ext uri="{FF2B5EF4-FFF2-40B4-BE49-F238E27FC236}">
                <a16:creationId xmlns:a16="http://schemas.microsoft.com/office/drawing/2014/main" id="{4EFC6A55-F3F1-B048-B0EC-90181465D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411" y="2088442"/>
            <a:ext cx="1469759" cy="118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779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796CC379-9D9D-CA43-8150-A9F8114E6A7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32178" y="337344"/>
            <a:ext cx="6477000" cy="719667"/>
          </a:xfrm>
        </p:spPr>
        <p:txBody>
          <a:bodyPr/>
          <a:lstStyle/>
          <a:p>
            <a:pPr eaLnBrk="1" hangingPunct="1"/>
            <a:r>
              <a:rPr lang="en-GB" altLang="en-US" b="1" dirty="0"/>
              <a:t>The generic multievent model</a:t>
            </a:r>
            <a:endParaRPr lang="fr-FR" altLang="en-US" dirty="0"/>
          </a:p>
        </p:txBody>
      </p:sp>
      <p:sp>
        <p:nvSpPr>
          <p:cNvPr id="32771" name="Text Box 3">
            <a:extLst>
              <a:ext uri="{FF2B5EF4-FFF2-40B4-BE49-F238E27FC236}">
                <a16:creationId xmlns:a16="http://schemas.microsoft.com/office/drawing/2014/main" id="{4F12317C-8832-104E-9F82-1A5C7A45F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6521" y="1726407"/>
            <a:ext cx="6323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2000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y</a:t>
            </a:r>
            <a:r>
              <a:rPr lang="fr-FR" altLang="en-US" sz="2000" b="1" baseline="-250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1</a:t>
            </a:r>
            <a:endParaRPr lang="fr-FR" altLang="en-US" sz="2000" b="1" dirty="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2" name="Text Box 4">
            <a:extLst>
              <a:ext uri="{FF2B5EF4-FFF2-40B4-BE49-F238E27FC236}">
                <a16:creationId xmlns:a16="http://schemas.microsoft.com/office/drawing/2014/main" id="{E488BBA8-F28F-A940-9091-CF77C3641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17" y="1726407"/>
            <a:ext cx="6932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2000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y</a:t>
            </a:r>
            <a:r>
              <a:rPr lang="fr-FR" altLang="en-US" sz="2000" b="1" baseline="-250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2</a:t>
            </a:r>
            <a:endParaRPr lang="fr-FR" altLang="en-US" sz="2000" b="1" dirty="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3" name="Text Box 5">
            <a:extLst>
              <a:ext uri="{FF2B5EF4-FFF2-40B4-BE49-F238E27FC236}">
                <a16:creationId xmlns:a16="http://schemas.microsoft.com/office/drawing/2014/main" id="{EF8E8226-02FE-1A46-9FAB-6A93FCD1E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0386" y="1731698"/>
            <a:ext cx="5251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2000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y</a:t>
            </a:r>
            <a:r>
              <a:rPr lang="fr-FR" altLang="en-US" sz="2000" b="1" baseline="-250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3</a:t>
            </a:r>
            <a:endParaRPr lang="fr-FR" altLang="en-US" sz="2000" b="1" dirty="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0E70A2FA-7C8A-3541-AE04-35F1D8AA4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6792" y="2604823"/>
            <a:ext cx="53445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1667" i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z</a:t>
            </a:r>
            <a:r>
              <a:rPr lang="fr-FR" altLang="en-US" sz="1667" i="1" baseline="-250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1</a:t>
            </a:r>
            <a:endParaRPr lang="fr-FR" altLang="en-US" sz="1667" i="1" dirty="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5" name="Text Box 7">
            <a:extLst>
              <a:ext uri="{FF2B5EF4-FFF2-40B4-BE49-F238E27FC236}">
                <a16:creationId xmlns:a16="http://schemas.microsoft.com/office/drawing/2014/main" id="{D22FDA0C-375B-4548-BF77-F7C7A6DE0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4657" y="2604823"/>
            <a:ext cx="48154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1667" i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z</a:t>
            </a:r>
            <a:r>
              <a:rPr lang="fr-FR" altLang="en-US" sz="1667" i="1" baseline="-250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2</a:t>
            </a:r>
            <a:endParaRPr lang="fr-FR" altLang="en-US" sz="1667" i="1" dirty="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6" name="Text Box 8">
            <a:extLst>
              <a:ext uri="{FF2B5EF4-FFF2-40B4-BE49-F238E27FC236}">
                <a16:creationId xmlns:a16="http://schemas.microsoft.com/office/drawing/2014/main" id="{8B5F89EA-CF5E-1F4C-B3F6-25710FF58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8907" y="2604823"/>
            <a:ext cx="58869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1667" i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z</a:t>
            </a:r>
            <a:r>
              <a:rPr lang="fr-FR" altLang="en-US" sz="1667" i="1" baseline="-250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3</a:t>
            </a:r>
            <a:endParaRPr lang="fr-FR" altLang="en-US" sz="1667" i="1" dirty="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7" name="Line 9">
            <a:extLst>
              <a:ext uri="{FF2B5EF4-FFF2-40B4-BE49-F238E27FC236}">
                <a16:creationId xmlns:a16="http://schemas.microsoft.com/office/drawing/2014/main" id="{FFBD4B30-CAB0-2749-B6AF-2E478B4486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53782" y="2832365"/>
            <a:ext cx="53313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8" name="Line 10">
            <a:extLst>
              <a:ext uri="{FF2B5EF4-FFF2-40B4-BE49-F238E27FC236}">
                <a16:creationId xmlns:a16="http://schemas.microsoft.com/office/drawing/2014/main" id="{F30F0C70-42EE-A440-BE53-CE5DC9470A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7761" y="2243667"/>
            <a:ext cx="0" cy="36115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9" name="Line 11">
            <a:extLst>
              <a:ext uri="{FF2B5EF4-FFF2-40B4-BE49-F238E27FC236}">
                <a16:creationId xmlns:a16="http://schemas.microsoft.com/office/drawing/2014/main" id="{94A467A8-0380-D548-AAB9-6415A9D865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6948" y="2243667"/>
            <a:ext cx="0" cy="36115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80" name="Line 12">
            <a:extLst>
              <a:ext uri="{FF2B5EF4-FFF2-40B4-BE49-F238E27FC236}">
                <a16:creationId xmlns:a16="http://schemas.microsoft.com/office/drawing/2014/main" id="{0CF80D88-6ADE-374D-AD7F-5AFB458DDB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50303" y="2243667"/>
            <a:ext cx="0" cy="36115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81" name="Text Box 13">
            <a:extLst>
              <a:ext uri="{FF2B5EF4-FFF2-40B4-BE49-F238E27FC236}">
                <a16:creationId xmlns:a16="http://schemas.microsoft.com/office/drawing/2014/main" id="{F9D1F93B-A89B-6045-8FA9-38C852BD0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711" y="1436688"/>
            <a:ext cx="2174322" cy="1323439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2000" b="1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probabilities</a:t>
            </a:r>
            <a:r>
              <a:rPr lang="fr-FR" altLang="en-US" sz="2000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of observations </a:t>
            </a:r>
            <a:r>
              <a:rPr lang="fr-FR" altLang="en-US" sz="2000" b="1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conditional</a:t>
            </a:r>
            <a:r>
              <a:rPr lang="fr-FR" altLang="en-US" sz="2000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on </a:t>
            </a:r>
            <a:r>
              <a:rPr lang="fr-FR" altLang="en-US" sz="2000" b="1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current</a:t>
            </a:r>
            <a:r>
              <a:rPr lang="fr-FR" altLang="en-US" sz="2000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state</a:t>
            </a:r>
          </a:p>
        </p:txBody>
      </p:sp>
      <p:sp>
        <p:nvSpPr>
          <p:cNvPr id="32782" name="Text Box 14">
            <a:extLst>
              <a:ext uri="{FF2B5EF4-FFF2-40B4-BE49-F238E27FC236}">
                <a16:creationId xmlns:a16="http://schemas.microsoft.com/office/drawing/2014/main" id="{056D4C1E-20A4-FE48-9601-74A890280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5730" y="3343011"/>
            <a:ext cx="1860021" cy="70788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2000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initial state </a:t>
            </a:r>
            <a:r>
              <a:rPr lang="fr-FR" altLang="en-US" sz="2000" b="1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probabilities</a:t>
            </a:r>
            <a:endParaRPr lang="fr-FR" altLang="en-US" sz="2000" b="1" dirty="0">
              <a:solidFill>
                <a:prstClr val="black"/>
              </a:solidFill>
              <a:latin typeface="Arial" panose="020B0604020202020204" pitchFamily="34" charset="0"/>
              <a:cs typeface="+mn-cs"/>
              <a:sym typeface="Symbol" pitchFamily="2" charset="2"/>
            </a:endParaRPr>
          </a:p>
        </p:txBody>
      </p:sp>
      <p:sp>
        <p:nvSpPr>
          <p:cNvPr id="32783" name="Line 15">
            <a:extLst>
              <a:ext uri="{FF2B5EF4-FFF2-40B4-BE49-F238E27FC236}">
                <a16:creationId xmlns:a16="http://schemas.microsoft.com/office/drawing/2014/main" id="{896A7FC3-8F22-EC43-AA42-4977284429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4178" y="2832365"/>
            <a:ext cx="531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84" name="Text Box 16">
            <a:extLst>
              <a:ext uri="{FF2B5EF4-FFF2-40B4-BE49-F238E27FC236}">
                <a16:creationId xmlns:a16="http://schemas.microsoft.com/office/drawing/2014/main" id="{1AAED85D-CC86-494C-BC1C-5170192BD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0115" y="3492500"/>
            <a:ext cx="2046552" cy="70788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2000" b="1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probabilities</a:t>
            </a:r>
            <a:r>
              <a:rPr lang="fr-FR" altLang="en-US" sz="2000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 of transition</a:t>
            </a:r>
          </a:p>
        </p:txBody>
      </p:sp>
      <p:sp>
        <p:nvSpPr>
          <p:cNvPr id="32785" name="Line 17">
            <a:extLst>
              <a:ext uri="{FF2B5EF4-FFF2-40B4-BE49-F238E27FC236}">
                <a16:creationId xmlns:a16="http://schemas.microsoft.com/office/drawing/2014/main" id="{16277BA2-7F22-444F-A205-7A36765743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9032" y="2321719"/>
            <a:ext cx="756708" cy="8995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86" name="Line 18">
            <a:extLst>
              <a:ext uri="{FF2B5EF4-FFF2-40B4-BE49-F238E27FC236}">
                <a16:creationId xmlns:a16="http://schemas.microsoft.com/office/drawing/2014/main" id="{874228FA-60AB-BA40-8496-1AFE74A8C3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82229" y="2891896"/>
            <a:ext cx="107157" cy="60060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87" name="Line 19">
            <a:extLst>
              <a:ext uri="{FF2B5EF4-FFF2-40B4-BE49-F238E27FC236}">
                <a16:creationId xmlns:a16="http://schemas.microsoft.com/office/drawing/2014/main" id="{0FE5F927-67BC-DD4B-B73D-1FDAF4607A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95750" y="2864115"/>
            <a:ext cx="285750" cy="46963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88" name="ZoneTexte 21">
            <a:extLst>
              <a:ext uri="{FF2B5EF4-FFF2-40B4-BE49-F238E27FC236}">
                <a16:creationId xmlns:a16="http://schemas.microsoft.com/office/drawing/2014/main" id="{E8315B68-E72D-CA49-80D3-2B9EE5496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313" y="1768740"/>
            <a:ext cx="151609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observations</a:t>
            </a:r>
          </a:p>
        </p:txBody>
      </p:sp>
      <p:sp>
        <p:nvSpPr>
          <p:cNvPr id="32789" name="ZoneTexte 22">
            <a:extLst>
              <a:ext uri="{FF2B5EF4-FFF2-40B4-BE49-F238E27FC236}">
                <a16:creationId xmlns:a16="http://schemas.microsoft.com/office/drawing/2014/main" id="{4F294C80-436B-764D-9919-65FD522EC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313" y="2615407"/>
            <a:ext cx="892969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 i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states</a:t>
            </a:r>
          </a:p>
        </p:txBody>
      </p:sp>
      <p:sp>
        <p:nvSpPr>
          <p:cNvPr id="32790" name="ZoneTexte 23">
            <a:extLst>
              <a:ext uri="{FF2B5EF4-FFF2-40B4-BE49-F238E27FC236}">
                <a16:creationId xmlns:a16="http://schemas.microsoft.com/office/drawing/2014/main" id="{FEF0B7C2-5749-B04C-8DE5-ED0A8239D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810" y="4934006"/>
            <a:ext cx="87157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761970" eaLnBrk="0" hangingPunct="0">
              <a:spcBef>
                <a:spcPct val="0"/>
              </a:spcBef>
              <a:buNone/>
            </a:pPr>
            <a:r>
              <a:rPr lang="fr-FR" altLang="en-US" sz="2600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Multievent</a:t>
            </a:r>
            <a:r>
              <a:rPr lang="fr-FR" altLang="en-US" sz="26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</a:t>
            </a:r>
            <a:r>
              <a:rPr lang="fr-FR" altLang="en-US" sz="2600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models</a:t>
            </a:r>
            <a:r>
              <a:rPr lang="fr-FR" altLang="en-US" sz="26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are </a:t>
            </a:r>
            <a:r>
              <a:rPr lang="fr-FR" altLang="en-US" sz="2600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hidden</a:t>
            </a:r>
            <a:r>
              <a:rPr lang="fr-FR" altLang="en-US" sz="26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Markov </a:t>
            </a:r>
            <a:r>
              <a:rPr lang="fr-FR" altLang="en-US" sz="2600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models</a:t>
            </a:r>
            <a:r>
              <a:rPr lang="fr-FR" altLang="en-US" sz="26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(</a:t>
            </a:r>
            <a:r>
              <a:rPr lang="fr-FR" altLang="en-US" sz="2600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HMMs</a:t>
            </a:r>
            <a:r>
              <a:rPr lang="fr-FR" altLang="en-US" sz="26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2017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2">
            <a:extLst>
              <a:ext uri="{FF2B5EF4-FFF2-40B4-BE49-F238E27FC236}">
                <a16:creationId xmlns:a16="http://schemas.microsoft.com/office/drawing/2014/main" id="{6EAA6B5D-7CE0-5E4F-A299-A1A905881B58}"/>
              </a:ext>
            </a:extLst>
          </p:cNvPr>
          <p:cNvSpPr txBox="1"/>
          <p:nvPr/>
        </p:nvSpPr>
        <p:spPr>
          <a:xfrm>
            <a:off x="3148021" y="327456"/>
            <a:ext cx="3298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b="1" dirty="0">
                <a:latin typeface="Calibri" panose="020F0502020204030204" pitchFamily="34" charset="0"/>
              </a:rPr>
              <a:t>Sites </a:t>
            </a:r>
            <a:r>
              <a:rPr lang="de-CH" sz="2800" b="1" dirty="0" err="1">
                <a:latin typeface="Calibri" panose="020F0502020204030204" pitchFamily="34" charset="0"/>
              </a:rPr>
              <a:t>may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be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states</a:t>
            </a:r>
            <a:r>
              <a:rPr lang="de-CH" sz="2800" b="1" dirty="0">
                <a:latin typeface="Calibri" panose="020F0502020204030204" pitchFamily="34" charset="0"/>
              </a:rPr>
              <a:t> !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FCB5A7-C178-EB42-A29A-5723585EA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9"/>
          <a:stretch/>
        </p:blipFill>
        <p:spPr>
          <a:xfrm>
            <a:off x="102740" y="1222954"/>
            <a:ext cx="4623374" cy="42675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95E68E3-1FF9-1545-BFFE-40B3014844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3"/>
          <a:stretch/>
        </p:blipFill>
        <p:spPr>
          <a:xfrm>
            <a:off x="4849401" y="1222954"/>
            <a:ext cx="4140485" cy="42663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70978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>
            <a:extLst>
              <a:ext uri="{FF2B5EF4-FFF2-40B4-BE49-F238E27FC236}">
                <a16:creationId xmlns:a16="http://schemas.microsoft.com/office/drawing/2014/main" id="{F2B21125-1159-9B47-851F-05D81D751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7" y="106905"/>
            <a:ext cx="90621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eaLnBrk="1" hangingPunct="1">
              <a:spcBef>
                <a:spcPts val="600"/>
              </a:spcBef>
            </a:pPr>
            <a:r>
              <a:rPr lang="de-CH" b="1" dirty="0">
                <a:latin typeface="Calibri" pitchFamily="34" charset="0"/>
              </a:rPr>
              <a:t>HMMs = SSMs </a:t>
            </a:r>
            <a:r>
              <a:rPr lang="de-CH" b="1" dirty="0" err="1">
                <a:latin typeface="Calibri" pitchFamily="34" charset="0"/>
              </a:rPr>
              <a:t>with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discrete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states</a:t>
            </a:r>
            <a:r>
              <a:rPr lang="de-CH" b="1" dirty="0">
                <a:latin typeface="Calibri" pitchFamily="34" charset="0"/>
              </a:rPr>
              <a:t>, </a:t>
            </a:r>
            <a:r>
              <a:rPr lang="de-CH" b="1" dirty="0" err="1">
                <a:latin typeface="Calibri" pitchFamily="34" charset="0"/>
              </a:rPr>
              <a:t>and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Markovian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dynamics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of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states</a:t>
            </a:r>
            <a:endParaRPr lang="de-CH" b="1" dirty="0">
              <a:latin typeface="Calibri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8B65D2-42BC-D242-97AB-798B795EA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" t="1822" r="3005" b="14759"/>
          <a:stretch/>
        </p:blipFill>
        <p:spPr>
          <a:xfrm>
            <a:off x="792866" y="771286"/>
            <a:ext cx="7558268" cy="47673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64524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>
            <a:extLst>
              <a:ext uri="{FF2B5EF4-FFF2-40B4-BE49-F238E27FC236}">
                <a16:creationId xmlns:a16="http://schemas.microsoft.com/office/drawing/2014/main" id="{F2B21125-1159-9B47-851F-05D81D751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 eaLnBrk="1" hangingPunct="1">
              <a:spcBef>
                <a:spcPts val="600"/>
              </a:spcBef>
            </a:pPr>
            <a:r>
              <a:rPr lang="de-CH" sz="3000" b="1" dirty="0">
                <a:latin typeface="Calibri" pitchFamily="34" charset="0"/>
              </a:rPr>
              <a:t>HMMs </a:t>
            </a:r>
            <a:r>
              <a:rPr lang="de-CH" sz="3000" b="1" dirty="0" err="1">
                <a:latin typeface="Calibri" pitchFamily="34" charset="0"/>
              </a:rPr>
              <a:t>are</a:t>
            </a:r>
            <a:r>
              <a:rPr lang="de-CH" sz="3000" b="1" dirty="0">
                <a:latin typeface="Calibri" pitchFamily="34" charset="0"/>
              </a:rPr>
              <a:t> a promising </a:t>
            </a:r>
            <a:r>
              <a:rPr lang="de-CH" sz="3000" b="1" dirty="0" err="1">
                <a:latin typeface="Calibri" pitchFamily="34" charset="0"/>
              </a:rPr>
              <a:t>unifying</a:t>
            </a:r>
            <a:r>
              <a:rPr lang="de-CH" sz="3000" b="1" dirty="0">
                <a:latin typeface="Calibri" pitchFamily="34" charset="0"/>
              </a:rPr>
              <a:t> </a:t>
            </a:r>
            <a:r>
              <a:rPr lang="de-CH" sz="3000" b="1" dirty="0" err="1">
                <a:latin typeface="Calibri" pitchFamily="34" charset="0"/>
              </a:rPr>
              <a:t>modelling</a:t>
            </a:r>
            <a:r>
              <a:rPr lang="de-CH" sz="3000" b="1" dirty="0">
                <a:latin typeface="Calibri" pitchFamily="34" charset="0"/>
              </a:rPr>
              <a:t> </a:t>
            </a:r>
            <a:r>
              <a:rPr lang="de-CH" sz="3000" b="1" dirty="0" err="1">
                <a:latin typeface="Calibri" pitchFamily="34" charset="0"/>
              </a:rPr>
              <a:t>framework</a:t>
            </a:r>
            <a:r>
              <a:rPr lang="de-CH" sz="3000" b="1" dirty="0">
                <a:latin typeface="Calibri" pitchFamily="34" charset="0"/>
              </a:rPr>
              <a:t>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47FBA42-7C2F-0D46-B16B-69465C1FC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09" y="619500"/>
            <a:ext cx="5991181" cy="49531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89018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D2E25AB-5DE5-9D4B-9888-B598E48F1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58" y="1192193"/>
            <a:ext cx="7546484" cy="4212696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13C76EAD-E649-D749-81E2-215ACDD7C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777" y="171216"/>
            <a:ext cx="7176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de-CH" b="1" dirty="0">
                <a:latin typeface="Calibri" pitchFamily="34" charset="0"/>
              </a:rPr>
              <a:t>Fitting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in </a:t>
            </a:r>
            <a:r>
              <a:rPr lang="de-CH" b="1" dirty="0" err="1">
                <a:latin typeface="Calibri" pitchFamily="34" charset="0"/>
              </a:rPr>
              <a:t>Jags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may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be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slow</a:t>
            </a:r>
            <a:r>
              <a:rPr lang="de-CH" b="1" dirty="0">
                <a:latin typeface="Calibri" pitchFamily="34" charset="0"/>
              </a:rPr>
              <a:t> -  </a:t>
            </a:r>
          </a:p>
          <a:p>
            <a:pPr algn="ctr" eaLnBrk="1" hangingPunct="1"/>
            <a:r>
              <a:rPr lang="de-CH" b="1" dirty="0">
                <a:latin typeface="Calibri" pitchFamily="34" charset="0"/>
              </a:rPr>
              <a:t>A </a:t>
            </a:r>
            <a:r>
              <a:rPr lang="de-CH" b="1" dirty="0" err="1">
                <a:latin typeface="Calibri" pitchFamily="34" charset="0"/>
              </a:rPr>
              <a:t>few</a:t>
            </a:r>
            <a:r>
              <a:rPr lang="de-CH" b="1" dirty="0">
                <a:latin typeface="Calibri" pitchFamily="34" charset="0"/>
              </a:rPr>
              <a:t> tricks </a:t>
            </a:r>
            <a:r>
              <a:rPr lang="de-CH" b="1" dirty="0" err="1">
                <a:latin typeface="Calibri" pitchFamily="34" charset="0"/>
              </a:rPr>
              <a:t>to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speed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up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computations</a:t>
            </a:r>
            <a:r>
              <a:rPr lang="de-CH" b="1" dirty="0">
                <a:latin typeface="Calibri" pitchFamily="34" charset="0"/>
              </a:rPr>
              <a:t> 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3328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8">
            <a:extLst>
              <a:ext uri="{FF2B5EF4-FFF2-40B4-BE49-F238E27FC236}">
                <a16:creationId xmlns:a16="http://schemas.microsoft.com/office/drawing/2014/main" id="{CF0C1B17-93E5-C443-9393-2A89DB5C5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95" y="1384177"/>
            <a:ext cx="8718012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are not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individual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specific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or time-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independent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avoid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unecessary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loops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and memory usage.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latent states via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marginalization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Yackulic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al. 2020).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a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condensed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formulation of the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likelihood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sufficient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m-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arrays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bonus slides. </a:t>
            </a:r>
          </a:p>
          <a:p>
            <a:pPr marL="0" indent="0"/>
            <a:endParaRPr lang="fr-FR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MCMC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Jags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might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unadapted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Switch to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Nimble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full control of MCMC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machinery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Maud’s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talk Friday. 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E161ACC-B15C-1546-9E31-DB2D4C9A1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777" y="171216"/>
            <a:ext cx="7176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de-CH" b="1" dirty="0">
                <a:latin typeface="Calibri" pitchFamily="34" charset="0"/>
              </a:rPr>
              <a:t>Fitting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in </a:t>
            </a:r>
            <a:r>
              <a:rPr lang="de-CH" b="1" dirty="0" err="1">
                <a:latin typeface="Calibri" pitchFamily="34" charset="0"/>
              </a:rPr>
              <a:t>Jags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may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be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slow</a:t>
            </a:r>
            <a:r>
              <a:rPr lang="de-CH" b="1" dirty="0">
                <a:latin typeface="Calibri" pitchFamily="34" charset="0"/>
              </a:rPr>
              <a:t> -  </a:t>
            </a:r>
          </a:p>
          <a:p>
            <a:pPr algn="ctr" eaLnBrk="1" hangingPunct="1"/>
            <a:r>
              <a:rPr lang="de-CH" b="1" dirty="0">
                <a:latin typeface="Calibri" pitchFamily="34" charset="0"/>
              </a:rPr>
              <a:t>A </a:t>
            </a:r>
            <a:r>
              <a:rPr lang="de-CH" b="1" dirty="0" err="1">
                <a:latin typeface="Calibri" pitchFamily="34" charset="0"/>
              </a:rPr>
              <a:t>few</a:t>
            </a:r>
            <a:r>
              <a:rPr lang="de-CH" b="1" dirty="0">
                <a:latin typeface="Calibri" pitchFamily="34" charset="0"/>
              </a:rPr>
              <a:t> tricks </a:t>
            </a:r>
            <a:r>
              <a:rPr lang="de-CH" b="1" dirty="0" err="1">
                <a:latin typeface="Calibri" pitchFamily="34" charset="0"/>
              </a:rPr>
              <a:t>to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speed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up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computations</a:t>
            </a:r>
            <a:r>
              <a:rPr lang="de-CH" b="1" dirty="0">
                <a:latin typeface="Calibri" pitchFamily="34" charset="0"/>
              </a:rPr>
              <a:t> 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5988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8">
            <a:extLst>
              <a:ext uri="{FF2B5EF4-FFF2-40B4-BE49-F238E27FC236}">
                <a16:creationId xmlns:a16="http://schemas.microsoft.com/office/drawing/2014/main" id="{CF0C1B17-93E5-C443-9393-2A89DB5C5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95" y="1384177"/>
            <a:ext cx="8718012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are not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individual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specific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or time-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independent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avoid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unecessary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loops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and memory usage.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rid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of the latent states via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marginalization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Yackulic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et al. 2020).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a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condensed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formulation of the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likelihood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sufficient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m-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arrays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bonus slides. </a:t>
            </a:r>
          </a:p>
          <a:p>
            <a:pPr marL="0" indent="0"/>
            <a:endParaRPr lang="fr-FR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MCMC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Jags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might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unadapted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Switch to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Nimble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full control of MCMC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machinery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Maud’s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talk Friday. 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96CAB11-C039-3143-BC79-FF9744867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777" y="171216"/>
            <a:ext cx="7176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de-CH" b="1" dirty="0">
                <a:latin typeface="Calibri" pitchFamily="34" charset="0"/>
              </a:rPr>
              <a:t>Fitting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in </a:t>
            </a:r>
            <a:r>
              <a:rPr lang="de-CH" b="1" dirty="0" err="1">
                <a:latin typeface="Calibri" pitchFamily="34" charset="0"/>
              </a:rPr>
              <a:t>Jags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may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be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slow</a:t>
            </a:r>
            <a:r>
              <a:rPr lang="de-CH" b="1" dirty="0">
                <a:latin typeface="Calibri" pitchFamily="34" charset="0"/>
              </a:rPr>
              <a:t> -  </a:t>
            </a:r>
          </a:p>
          <a:p>
            <a:pPr algn="ctr" eaLnBrk="1" hangingPunct="1"/>
            <a:r>
              <a:rPr lang="de-CH" b="1" dirty="0">
                <a:latin typeface="Calibri" pitchFamily="34" charset="0"/>
              </a:rPr>
              <a:t>A </a:t>
            </a:r>
            <a:r>
              <a:rPr lang="de-CH" b="1" dirty="0" err="1">
                <a:latin typeface="Calibri" pitchFamily="34" charset="0"/>
              </a:rPr>
              <a:t>few</a:t>
            </a:r>
            <a:r>
              <a:rPr lang="de-CH" b="1" dirty="0">
                <a:latin typeface="Calibri" pitchFamily="34" charset="0"/>
              </a:rPr>
              <a:t> tricks </a:t>
            </a:r>
            <a:r>
              <a:rPr lang="de-CH" b="1" dirty="0" err="1">
                <a:latin typeface="Calibri" pitchFamily="34" charset="0"/>
              </a:rPr>
              <a:t>to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speed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up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computations</a:t>
            </a:r>
            <a:r>
              <a:rPr lang="de-CH" b="1" dirty="0">
                <a:latin typeface="Calibri" pitchFamily="34" charset="0"/>
              </a:rPr>
              <a:t> 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4866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8">
            <a:extLst>
              <a:ext uri="{FF2B5EF4-FFF2-40B4-BE49-F238E27FC236}">
                <a16:creationId xmlns:a16="http://schemas.microsoft.com/office/drawing/2014/main" id="{CF0C1B17-93E5-C443-9393-2A89DB5C5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95" y="1384177"/>
            <a:ext cx="8718012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are not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individual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specific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or time-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independent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avoid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unecessary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loops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and memory usage.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rid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of the latent states via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marginalization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Yackulic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et al. 2020).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Use a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condensed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formulation of the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likelihood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sufficient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statistics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m-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arrays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bonus slides and King &amp;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McCrea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(2014). </a:t>
            </a:r>
          </a:p>
          <a:p>
            <a:pPr marL="0" indent="0"/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MCMC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Jags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might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unadapted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Switch to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Nimble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full control of MCMC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machinery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Maud’s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talk Friday. 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7F3C8E7-04B8-724F-BB86-1A2A083A6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777" y="171216"/>
            <a:ext cx="7176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de-CH" b="1" dirty="0">
                <a:latin typeface="Calibri" pitchFamily="34" charset="0"/>
              </a:rPr>
              <a:t>Fitting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in </a:t>
            </a:r>
            <a:r>
              <a:rPr lang="de-CH" b="1" dirty="0" err="1">
                <a:latin typeface="Calibri" pitchFamily="34" charset="0"/>
              </a:rPr>
              <a:t>Jags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may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be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slow</a:t>
            </a:r>
            <a:r>
              <a:rPr lang="de-CH" b="1" dirty="0">
                <a:latin typeface="Calibri" pitchFamily="34" charset="0"/>
              </a:rPr>
              <a:t> -  </a:t>
            </a:r>
          </a:p>
          <a:p>
            <a:pPr algn="ctr" eaLnBrk="1" hangingPunct="1"/>
            <a:r>
              <a:rPr lang="de-CH" b="1" dirty="0">
                <a:latin typeface="Calibri" pitchFamily="34" charset="0"/>
              </a:rPr>
              <a:t>A </a:t>
            </a:r>
            <a:r>
              <a:rPr lang="de-CH" b="1" dirty="0" err="1">
                <a:latin typeface="Calibri" pitchFamily="34" charset="0"/>
              </a:rPr>
              <a:t>few</a:t>
            </a:r>
            <a:r>
              <a:rPr lang="de-CH" b="1" dirty="0">
                <a:latin typeface="Calibri" pitchFamily="34" charset="0"/>
              </a:rPr>
              <a:t> tricks </a:t>
            </a:r>
            <a:r>
              <a:rPr lang="de-CH" b="1" dirty="0" err="1">
                <a:latin typeface="Calibri" pitchFamily="34" charset="0"/>
              </a:rPr>
              <a:t>to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speed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up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computations</a:t>
            </a:r>
            <a:r>
              <a:rPr lang="de-CH" b="1" dirty="0">
                <a:latin typeface="Calibri" pitchFamily="34" charset="0"/>
              </a:rPr>
              <a:t> 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644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8">
            <a:extLst>
              <a:ext uri="{FF2B5EF4-FFF2-40B4-BE49-F238E27FC236}">
                <a16:creationId xmlns:a16="http://schemas.microsoft.com/office/drawing/2014/main" id="{CF0C1B17-93E5-C443-9393-2A89DB5C5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95" y="1384177"/>
            <a:ext cx="8718012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are not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individual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specific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or time-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independent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avoid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unecessary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loops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and memory usage.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rid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of the latent states via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marginalization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Yackulic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et al. 2020).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Use a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condensed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formulation of the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likelihood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sufficient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statistics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m-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arrays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bonus slides and King &amp;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McCrea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(2014). </a:t>
            </a:r>
          </a:p>
          <a:p>
            <a:pPr marL="0" indent="0"/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MCMC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picked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Jags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might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unadapted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. Switch to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Nimble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take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full control of MCMC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machinery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e.g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Maud’s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>
                <a:latin typeface="Calibri" panose="020F0502020204030204" pitchFamily="34" charset="0"/>
                <a:cs typeface="Calibri" panose="020F0502020204030204" pitchFamily="34" charset="0"/>
              </a:rPr>
              <a:t>talk on Friday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9E581C6-6194-4B4B-A319-6EA54CBB4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777" y="171216"/>
            <a:ext cx="7176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de-CH" b="1" dirty="0">
                <a:latin typeface="Calibri" pitchFamily="34" charset="0"/>
              </a:rPr>
              <a:t>Fitting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in </a:t>
            </a:r>
            <a:r>
              <a:rPr lang="de-CH" b="1" dirty="0" err="1">
                <a:latin typeface="Calibri" pitchFamily="34" charset="0"/>
              </a:rPr>
              <a:t>Jags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may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be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slow</a:t>
            </a:r>
            <a:r>
              <a:rPr lang="de-CH" b="1" dirty="0">
                <a:latin typeface="Calibri" pitchFamily="34" charset="0"/>
              </a:rPr>
              <a:t> -  </a:t>
            </a:r>
          </a:p>
          <a:p>
            <a:pPr algn="ctr" eaLnBrk="1" hangingPunct="1"/>
            <a:r>
              <a:rPr lang="de-CH" b="1" dirty="0">
                <a:latin typeface="Calibri" pitchFamily="34" charset="0"/>
              </a:rPr>
              <a:t>A </a:t>
            </a:r>
            <a:r>
              <a:rPr lang="de-CH" b="1" dirty="0" err="1">
                <a:latin typeface="Calibri" pitchFamily="34" charset="0"/>
              </a:rPr>
              <a:t>few</a:t>
            </a:r>
            <a:r>
              <a:rPr lang="de-CH" b="1" dirty="0">
                <a:latin typeface="Calibri" pitchFamily="34" charset="0"/>
              </a:rPr>
              <a:t> tricks </a:t>
            </a:r>
            <a:r>
              <a:rPr lang="de-CH" b="1" dirty="0" err="1">
                <a:latin typeface="Calibri" pitchFamily="34" charset="0"/>
              </a:rPr>
              <a:t>to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speed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up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computations</a:t>
            </a:r>
            <a:r>
              <a:rPr lang="de-CH" b="1" dirty="0">
                <a:latin typeface="Calibri" pitchFamily="34" charset="0"/>
              </a:rPr>
              <a:t> 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2805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C0325EF-536C-3048-A68F-9989071DB8CD}"/>
              </a:ext>
            </a:extLst>
          </p:cNvPr>
          <p:cNvSpPr txBox="1"/>
          <p:nvPr/>
        </p:nvSpPr>
        <p:spPr>
          <a:xfrm>
            <a:off x="201335" y="117446"/>
            <a:ext cx="14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r>
              <a:rPr lang="fr-FR" b="1">
                <a:latin typeface="Calibri" panose="020F0502020204030204" pitchFamily="34" charset="0"/>
                <a:cs typeface="Calibri" panose="020F0502020204030204" pitchFamily="34" charset="0"/>
              </a:rPr>
              <a:t> 4</a:t>
            </a:r>
            <a:endParaRPr lang="fr-FR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9425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53340F4-77D8-1145-9268-DF929A7E8088}"/>
              </a:ext>
            </a:extLst>
          </p:cNvPr>
          <p:cNvSpPr txBox="1"/>
          <p:nvPr/>
        </p:nvSpPr>
        <p:spPr>
          <a:xfrm>
            <a:off x="191589" y="139337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4922551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ext Box 19"/>
          <p:cNvSpPr txBox="1">
            <a:spLocks noChangeArrowheads="1"/>
          </p:cNvSpPr>
          <p:nvPr/>
        </p:nvSpPr>
        <p:spPr bwMode="auto">
          <a:xfrm>
            <a:off x="128588" y="2690813"/>
            <a:ext cx="12920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>
                <a:solidFill>
                  <a:srgbClr val="3333CC"/>
                </a:solidFill>
                <a:latin typeface="Calibri" pitchFamily="34" charset="0"/>
              </a:rPr>
              <a:t>State </a:t>
            </a:r>
            <a:r>
              <a:rPr lang="de-CH" sz="1600" dirty="0" err="1">
                <a:solidFill>
                  <a:srgbClr val="3333CC"/>
                </a:solidFill>
                <a:latin typeface="Calibri" pitchFamily="34" charset="0"/>
              </a:rPr>
              <a:t>process</a:t>
            </a:r>
            <a:endParaRPr lang="de-CH" sz="1600" dirty="0">
              <a:solidFill>
                <a:srgbClr val="3333CC"/>
              </a:solidFill>
              <a:latin typeface="Calibri" pitchFamily="34" charset="0"/>
            </a:endParaRPr>
          </a:p>
        </p:txBody>
      </p:sp>
      <p:graphicFrame>
        <p:nvGraphicFramePr>
          <p:cNvPr id="38916" name="Object 20"/>
          <p:cNvGraphicFramePr>
            <a:graphicFrameLocks noChangeAspect="1"/>
          </p:cNvGraphicFramePr>
          <p:nvPr/>
        </p:nvGraphicFramePr>
        <p:xfrm>
          <a:off x="3776528" y="2454011"/>
          <a:ext cx="1408065" cy="847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695" name="Equation" r:id="rId4" imgW="1180800" imgH="711000" progId="Equation.DSMT4">
                  <p:embed/>
                </p:oleObj>
              </mc:Choice>
              <mc:Fallback>
                <p:oleObj name="Equation" r:id="rId4" imgW="1180800" imgH="711000" progId="Equation.DSMT4">
                  <p:embed/>
                  <p:pic>
                    <p:nvPicPr>
                      <p:cNvPr id="3891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6528" y="2454011"/>
                        <a:ext cx="1408065" cy="8478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TextBox 10"/>
          <p:cNvSpPr txBox="1">
            <a:spLocks noChangeArrowheads="1"/>
          </p:cNvSpPr>
          <p:nvPr/>
        </p:nvSpPr>
        <p:spPr bwMode="auto">
          <a:xfrm>
            <a:off x="3126424" y="2463536"/>
            <a:ext cx="66556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juvenile</a:t>
            </a:r>
          </a:p>
          <a:p>
            <a:pPr eaLnBrk="1" hangingPunct="1">
              <a:spcBef>
                <a:spcPts val="600"/>
              </a:spcBef>
            </a:pP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adult</a:t>
            </a:r>
          </a:p>
          <a:p>
            <a:pPr eaLnBrk="1" hangingPunct="1">
              <a:spcBef>
                <a:spcPts val="600"/>
              </a:spcBef>
            </a:pP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8918" name="TextBox 13"/>
          <p:cNvSpPr txBox="1">
            <a:spLocks noChangeArrowheads="1"/>
          </p:cNvSpPr>
          <p:nvPr/>
        </p:nvSpPr>
        <p:spPr bwMode="auto">
          <a:xfrm rot="5400000">
            <a:off x="4027762" y="1587804"/>
            <a:ext cx="66556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>
              <a:spcBef>
                <a:spcPts val="1800"/>
              </a:spcBef>
            </a:pP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1800"/>
              </a:spcBef>
            </a:pP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adult</a:t>
            </a:r>
          </a:p>
          <a:p>
            <a:pPr algn="r" eaLnBrk="1" hangingPunct="1">
              <a:spcBef>
                <a:spcPts val="1800"/>
              </a:spcBef>
            </a:pP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juvenile</a:t>
            </a:r>
          </a:p>
        </p:txBody>
      </p:sp>
      <p:sp>
        <p:nvSpPr>
          <p:cNvPr id="38919" name="TextBox 9"/>
          <p:cNvSpPr txBox="1">
            <a:spLocks noChangeArrowheads="1"/>
          </p:cNvSpPr>
          <p:nvPr/>
        </p:nvSpPr>
        <p:spPr bwMode="auto">
          <a:xfrm>
            <a:off x="1744663" y="2752990"/>
            <a:ext cx="11330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38920" name="TextBox 11"/>
          <p:cNvSpPr txBox="1">
            <a:spLocks noChangeArrowheads="1"/>
          </p:cNvSpPr>
          <p:nvPr/>
        </p:nvSpPr>
        <p:spPr bwMode="auto">
          <a:xfrm>
            <a:off x="3803015" y="1617557"/>
            <a:ext cx="12885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States </a:t>
            </a: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 time t</a:t>
            </a:r>
            <a:r>
              <a:rPr lang="de-CH" sz="1200" dirty="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sp>
        <p:nvSpPr>
          <p:cNvPr id="38923" name="Text Box 21"/>
          <p:cNvSpPr txBox="1">
            <a:spLocks noChangeArrowheads="1"/>
          </p:cNvSpPr>
          <p:nvPr/>
        </p:nvSpPr>
        <p:spPr bwMode="auto">
          <a:xfrm>
            <a:off x="125413" y="4853782"/>
            <a:ext cx="12482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>
                <a:solidFill>
                  <a:srgbClr val="FF0000"/>
                </a:solidFill>
                <a:latin typeface="Calibri" pitchFamily="34" charset="0"/>
              </a:rPr>
              <a:t>Observation </a:t>
            </a:r>
          </a:p>
          <a:p>
            <a:pPr eaLnBrk="1" hangingPunct="1"/>
            <a:r>
              <a:rPr lang="de-CH" sz="1600" dirty="0" err="1">
                <a:solidFill>
                  <a:srgbClr val="FF0000"/>
                </a:solidFill>
                <a:latin typeface="Calibri" pitchFamily="34" charset="0"/>
              </a:rPr>
              <a:t>process</a:t>
            </a:r>
            <a:endParaRPr lang="de-CH" sz="1600" dirty="0">
              <a:solidFill>
                <a:srgbClr val="FF0000"/>
              </a:solidFill>
              <a:latin typeface="Calibri" pitchFamily="34" charset="0"/>
            </a:endParaRPr>
          </a:p>
        </p:txBody>
      </p:sp>
      <p:graphicFrame>
        <p:nvGraphicFramePr>
          <p:cNvPr id="38924" name="Object 22"/>
          <p:cNvGraphicFramePr>
            <a:graphicFrameLocks noChangeAspect="1"/>
          </p:cNvGraphicFramePr>
          <p:nvPr/>
        </p:nvGraphicFramePr>
        <p:xfrm>
          <a:off x="4142421" y="4696672"/>
          <a:ext cx="1103132" cy="870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696" name="Equation" r:id="rId6" imgW="901440" imgH="711000" progId="Equation.DSMT4">
                  <p:embed/>
                </p:oleObj>
              </mc:Choice>
              <mc:Fallback>
                <p:oleObj name="Equation" r:id="rId6" imgW="901440" imgH="711000" progId="Equation.DSMT4">
                  <p:embed/>
                  <p:pic>
                    <p:nvPicPr>
                      <p:cNvPr id="38924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2421" y="4696672"/>
                        <a:ext cx="1103132" cy="8700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5" name="TextBox 14"/>
          <p:cNvSpPr txBox="1">
            <a:spLocks noChangeArrowheads="1"/>
          </p:cNvSpPr>
          <p:nvPr/>
        </p:nvSpPr>
        <p:spPr bwMode="auto">
          <a:xfrm>
            <a:off x="3531554" y="4733344"/>
            <a:ext cx="66556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juvenile</a:t>
            </a:r>
          </a:p>
          <a:p>
            <a:pPr eaLnBrk="1" hangingPunct="1">
              <a:spcBef>
                <a:spcPts val="600"/>
              </a:spcBef>
            </a:pP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adult</a:t>
            </a:r>
          </a:p>
          <a:p>
            <a:pPr eaLnBrk="1" hangingPunct="1">
              <a:spcBef>
                <a:spcPts val="6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dead</a:t>
            </a:r>
            <a:endParaRPr lang="de-CH" sz="1200" i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8926" name="TextBox 15"/>
          <p:cNvSpPr txBox="1">
            <a:spLocks noChangeArrowheads="1"/>
          </p:cNvSpPr>
          <p:nvPr/>
        </p:nvSpPr>
        <p:spPr bwMode="auto">
          <a:xfrm>
            <a:off x="2198689" y="5004594"/>
            <a:ext cx="11330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States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time t</a:t>
            </a:r>
          </a:p>
        </p:txBody>
      </p:sp>
      <p:sp>
        <p:nvSpPr>
          <p:cNvPr id="38927" name="TextBox 18"/>
          <p:cNvSpPr txBox="1">
            <a:spLocks noChangeArrowheads="1"/>
          </p:cNvSpPr>
          <p:nvPr/>
        </p:nvSpPr>
        <p:spPr bwMode="auto">
          <a:xfrm rot="5400000">
            <a:off x="4083630" y="3725280"/>
            <a:ext cx="1049133" cy="93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>
              <a:lnSpc>
                <a:spcPts val="700"/>
              </a:lnSpc>
              <a:spcBef>
                <a:spcPts val="2500"/>
              </a:spcBef>
            </a:pP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Not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recapt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.</a:t>
            </a:r>
          </a:p>
          <a:p>
            <a:pPr algn="r" eaLnBrk="1" hangingPunct="1">
              <a:lnSpc>
                <a:spcPts val="700"/>
              </a:lnSpc>
              <a:spcBef>
                <a:spcPts val="18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Recapt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. 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as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ad</a:t>
            </a:r>
          </a:p>
          <a:p>
            <a:pPr algn="r" eaLnBrk="1" hangingPunct="1">
              <a:lnSpc>
                <a:spcPts val="700"/>
              </a:lnSpc>
              <a:spcBef>
                <a:spcPts val="25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Recap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.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as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juv</a:t>
            </a:r>
            <a:endParaRPr lang="de-CH" sz="1200" i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8928" name="TextBox 19"/>
          <p:cNvSpPr txBox="1">
            <a:spLocks noChangeArrowheads="1"/>
          </p:cNvSpPr>
          <p:nvPr/>
        </p:nvSpPr>
        <p:spPr bwMode="auto">
          <a:xfrm>
            <a:off x="3914458" y="3484351"/>
            <a:ext cx="15703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Observations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time t</a:t>
            </a:r>
            <a:endParaRPr lang="de-CH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4493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1. Age-</a:t>
            </a:r>
            <a:r>
              <a:rPr lang="de-CH" dirty="0" err="1">
                <a:latin typeface="Calibri" pitchFamily="34" charset="0"/>
              </a:rPr>
              <a:t>dependent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survival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476558" y="1143000"/>
            <a:ext cx="223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latin typeface="Calibri" pitchFamily="34" charset="0"/>
              </a:rPr>
              <a:t>State-</a:t>
            </a:r>
            <a:r>
              <a:rPr lang="de-CH" sz="1800" dirty="0" err="1">
                <a:latin typeface="Calibri" pitchFamily="34" charset="0"/>
              </a:rPr>
              <a:t>space</a:t>
            </a:r>
            <a:r>
              <a:rPr lang="de-CH" sz="1800" dirty="0">
                <a:latin typeface="Calibri" pitchFamily="34" charset="0"/>
              </a:rPr>
              <a:t> </a:t>
            </a:r>
            <a:r>
              <a:rPr lang="de-CH" sz="1800" dirty="0" err="1">
                <a:latin typeface="Calibri" pitchFamily="34" charset="0"/>
              </a:rPr>
              <a:t>likelihood</a:t>
            </a:r>
            <a:endParaRPr lang="de-CH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04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593726" y="291042"/>
            <a:ext cx="49434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Conditional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nature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of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the</a:t>
            </a:r>
            <a:r>
              <a:rPr lang="de-CH" b="1" dirty="0">
                <a:latin typeface="Calibri" pitchFamily="34" charset="0"/>
              </a:rPr>
              <a:t> 2 </a:t>
            </a:r>
            <a:r>
              <a:rPr lang="de-CH" b="1" dirty="0" err="1">
                <a:latin typeface="Calibri" pitchFamily="34" charset="0"/>
              </a:rPr>
              <a:t>processes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1747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1748" name="Text Box 19"/>
          <p:cNvSpPr txBox="1">
            <a:spLocks noChangeArrowheads="1"/>
          </p:cNvSpPr>
          <p:nvPr/>
        </p:nvSpPr>
        <p:spPr bwMode="auto">
          <a:xfrm>
            <a:off x="532131" y="1344348"/>
            <a:ext cx="806567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1749" name="Oval 20"/>
          <p:cNvSpPr>
            <a:spLocks noChangeArrowheads="1"/>
          </p:cNvSpPr>
          <p:nvPr/>
        </p:nvSpPr>
        <p:spPr bwMode="auto">
          <a:xfrm>
            <a:off x="22764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0" name="Oval 21"/>
          <p:cNvSpPr>
            <a:spLocks noChangeArrowheads="1"/>
          </p:cNvSpPr>
          <p:nvPr/>
        </p:nvSpPr>
        <p:spPr bwMode="auto">
          <a:xfrm>
            <a:off x="31242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1" name="Oval 22"/>
          <p:cNvSpPr>
            <a:spLocks noChangeArrowheads="1"/>
          </p:cNvSpPr>
          <p:nvPr/>
        </p:nvSpPr>
        <p:spPr bwMode="auto">
          <a:xfrm>
            <a:off x="39243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2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3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4" name="Oval 25"/>
          <p:cNvSpPr>
            <a:spLocks noChangeArrowheads="1"/>
          </p:cNvSpPr>
          <p:nvPr/>
        </p:nvSpPr>
        <p:spPr bwMode="auto">
          <a:xfrm>
            <a:off x="6486526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5" name="Oval 27"/>
          <p:cNvSpPr>
            <a:spLocks noChangeArrowheads="1"/>
          </p:cNvSpPr>
          <p:nvPr/>
        </p:nvSpPr>
        <p:spPr bwMode="auto">
          <a:xfrm>
            <a:off x="7359651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6" name="Oval 28"/>
          <p:cNvSpPr>
            <a:spLocks noChangeArrowheads="1"/>
          </p:cNvSpPr>
          <p:nvPr/>
        </p:nvSpPr>
        <p:spPr bwMode="auto">
          <a:xfrm>
            <a:off x="8234363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1757" name="AutoShape 29"/>
          <p:cNvCxnSpPr>
            <a:cxnSpLocks noChangeShapeType="1"/>
            <a:stCxn id="31749" idx="5"/>
            <a:endCxn id="31750" idx="2"/>
          </p:cNvCxnSpPr>
          <p:nvPr/>
        </p:nvCxnSpPr>
        <p:spPr bwMode="auto">
          <a:xfrm>
            <a:off x="2553027" y="1689426"/>
            <a:ext cx="571174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8" name="AutoShape 30"/>
          <p:cNvCxnSpPr>
            <a:cxnSpLocks noChangeShapeType="1"/>
            <a:stCxn id="31750" idx="6"/>
            <a:endCxn id="31751" idx="2"/>
          </p:cNvCxnSpPr>
          <p:nvPr/>
        </p:nvCxnSpPr>
        <p:spPr bwMode="auto">
          <a:xfrm>
            <a:off x="3448201" y="2061709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9" name="AutoShape 31"/>
          <p:cNvCxnSpPr>
            <a:cxnSpLocks noChangeShapeType="1"/>
            <a:stCxn id="31751" idx="7"/>
            <a:endCxn id="31752" idx="2"/>
          </p:cNvCxnSpPr>
          <p:nvPr/>
        </p:nvCxnSpPr>
        <p:spPr bwMode="auto">
          <a:xfrm flipV="1">
            <a:off x="4200852" y="1574875"/>
            <a:ext cx="556886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0" name="AutoShape 32"/>
          <p:cNvCxnSpPr>
            <a:cxnSpLocks noChangeShapeType="1"/>
            <a:stCxn id="31752" idx="6"/>
            <a:endCxn id="31753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1" name="AutoShape 33"/>
          <p:cNvCxnSpPr>
            <a:cxnSpLocks noChangeShapeType="1"/>
            <a:stCxn id="31753" idx="5"/>
            <a:endCxn id="31754" idx="1"/>
          </p:cNvCxnSpPr>
          <p:nvPr/>
        </p:nvCxnSpPr>
        <p:spPr bwMode="auto">
          <a:xfrm>
            <a:off x="5918527" y="1689426"/>
            <a:ext cx="615448" cy="73927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2" name="AutoShape 34"/>
          <p:cNvCxnSpPr>
            <a:cxnSpLocks noChangeShapeType="1"/>
            <a:stCxn id="31754" idx="6"/>
            <a:endCxn id="31755" idx="2"/>
          </p:cNvCxnSpPr>
          <p:nvPr/>
        </p:nvCxnSpPr>
        <p:spPr bwMode="auto">
          <a:xfrm>
            <a:off x="6810526" y="2543250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3" name="AutoShape 35"/>
          <p:cNvCxnSpPr>
            <a:cxnSpLocks noChangeShapeType="1"/>
            <a:stCxn id="31755" idx="6"/>
            <a:endCxn id="31756" idx="2"/>
          </p:cNvCxnSpPr>
          <p:nvPr/>
        </p:nvCxnSpPr>
        <p:spPr bwMode="auto">
          <a:xfrm>
            <a:off x="7683651" y="2543250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764" name="Group 41"/>
          <p:cNvGrpSpPr>
            <a:grpSpLocks/>
          </p:cNvGrpSpPr>
          <p:nvPr/>
        </p:nvGrpSpPr>
        <p:grpSpPr bwMode="auto">
          <a:xfrm>
            <a:off x="6049964" y="5111752"/>
            <a:ext cx="2541107" cy="576679"/>
            <a:chOff x="463550" y="5680075"/>
            <a:chExt cx="2541107" cy="692015"/>
          </a:xfrm>
        </p:grpSpPr>
        <p:sp>
          <p:nvSpPr>
            <p:cNvPr id="31787" name="Line 62"/>
            <p:cNvSpPr>
              <a:spLocks noChangeShapeType="1"/>
            </p:cNvSpPr>
            <p:nvPr/>
          </p:nvSpPr>
          <p:spPr bwMode="auto">
            <a:xfrm>
              <a:off x="463550" y="587057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88" name="Text Box 63"/>
            <p:cNvSpPr txBox="1">
              <a:spLocks noChangeArrowheads="1"/>
            </p:cNvSpPr>
            <p:nvPr/>
          </p:nvSpPr>
          <p:spPr bwMode="auto">
            <a:xfrm>
              <a:off x="1025525" y="5680075"/>
              <a:ext cx="1707903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Stochastic process</a:t>
              </a:r>
            </a:p>
          </p:txBody>
        </p:sp>
        <p:sp>
          <p:nvSpPr>
            <p:cNvPr id="31789" name="Line 64"/>
            <p:cNvSpPr>
              <a:spLocks noChangeShapeType="1"/>
            </p:cNvSpPr>
            <p:nvPr/>
          </p:nvSpPr>
          <p:spPr bwMode="auto">
            <a:xfrm>
              <a:off x="463550" y="615632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90" name="Text Box 65"/>
            <p:cNvSpPr txBox="1">
              <a:spLocks noChangeArrowheads="1"/>
            </p:cNvSpPr>
            <p:nvPr/>
          </p:nvSpPr>
          <p:spPr bwMode="auto">
            <a:xfrm>
              <a:off x="1025525" y="5965825"/>
              <a:ext cx="1979132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Deterministic process</a:t>
              </a: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ext Box 18"/>
          <p:cNvSpPr txBox="1">
            <a:spLocks noChangeArrowheads="1"/>
          </p:cNvSpPr>
          <p:nvPr/>
        </p:nvSpPr>
        <p:spPr bwMode="auto">
          <a:xfrm>
            <a:off x="466725" y="976313"/>
            <a:ext cx="8507458" cy="1208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15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As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for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single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state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capture-recapture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,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we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can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summarize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multistate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capture-recapture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data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in </a:t>
            </a:r>
            <a:r>
              <a:rPr lang="de-CH" sz="2000" b="1" dirty="0" err="1">
                <a:latin typeface="Calibri" pitchFamily="34" charset="0"/>
                <a:sym typeface="Symbol" pitchFamily="18" charset="2"/>
              </a:rPr>
              <a:t>multistate</a:t>
            </a:r>
            <a:r>
              <a:rPr lang="de-CH" sz="2000" b="1" dirty="0">
                <a:latin typeface="Calibri" pitchFamily="34" charset="0"/>
                <a:sym typeface="Symbol" pitchFamily="18" charset="2"/>
              </a:rPr>
              <a:t> m-array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format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  <a:p>
            <a:pPr eaLnBrk="1" hangingPunct="1">
              <a:spcBef>
                <a:spcPts val="15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Data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analysed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using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the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multinomial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likelihood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  <p:sp>
        <p:nvSpPr>
          <p:cNvPr id="4" name="Text Box 1026"/>
          <p:cNvSpPr txBox="1">
            <a:spLocks noChangeArrowheads="1"/>
          </p:cNvSpPr>
          <p:nvPr/>
        </p:nvSpPr>
        <p:spPr bwMode="auto">
          <a:xfrm>
            <a:off x="669926" y="291042"/>
            <a:ext cx="7468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8022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26"/>
          <p:cNvSpPr txBox="1">
            <a:spLocks noChangeArrowheads="1"/>
          </p:cNvSpPr>
          <p:nvPr/>
        </p:nvSpPr>
        <p:spPr bwMode="auto">
          <a:xfrm>
            <a:off x="669926" y="291042"/>
            <a:ext cx="7468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 Box 1027"/>
          <p:cNvSpPr txBox="1">
            <a:spLocks noChangeArrowheads="1"/>
          </p:cNvSpPr>
          <p:nvPr/>
        </p:nvSpPr>
        <p:spPr bwMode="auto">
          <a:xfrm>
            <a:off x="663576" y="732896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4" name="Text Box 1028"/>
          <p:cNvSpPr txBox="1">
            <a:spLocks noChangeArrowheads="1"/>
          </p:cNvSpPr>
          <p:nvPr/>
        </p:nvSpPr>
        <p:spPr bwMode="auto">
          <a:xfrm>
            <a:off x="723900" y="15015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 dirty="0">
                <a:solidFill>
                  <a:srgbClr val="FF0000"/>
                </a:solidFill>
                <a:latin typeface="Courier New" pitchFamily="49" charset="0"/>
              </a:rPr>
              <a:t>1 0 2 0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2 2 0 0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1 0 2 1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0 1 0 0</a:t>
            </a:r>
          </a:p>
        </p:txBody>
      </p:sp>
      <p:sp>
        <p:nvSpPr>
          <p:cNvPr id="5" name="Text Box 1029"/>
          <p:cNvSpPr txBox="1">
            <a:spLocks noChangeArrowheads="1"/>
          </p:cNvSpPr>
          <p:nvPr/>
        </p:nvSpPr>
        <p:spPr bwMode="auto">
          <a:xfrm>
            <a:off x="708026" y="1149615"/>
            <a:ext cx="275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capture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histories</a:t>
            </a:r>
            <a:endParaRPr lang="de-CH" sz="1800" i="1" dirty="0">
              <a:latin typeface="Calibri" pitchFamily="34" charset="0"/>
            </a:endParaRPr>
          </a:p>
        </p:txBody>
      </p:sp>
      <p:sp>
        <p:nvSpPr>
          <p:cNvPr id="7" name="Text Box 1032"/>
          <p:cNvSpPr txBox="1">
            <a:spLocks noChangeArrowheads="1"/>
          </p:cNvSpPr>
          <p:nvPr/>
        </p:nvSpPr>
        <p:spPr bwMode="auto">
          <a:xfrm>
            <a:off x="6874510" y="3051479"/>
            <a:ext cx="1950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m-array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649288" y="284216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2880000"/>
            <a:ext cx="5824728" cy="2784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20719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27"/>
          <p:cNvSpPr txBox="1">
            <a:spLocks noChangeArrowheads="1"/>
          </p:cNvSpPr>
          <p:nvPr/>
        </p:nvSpPr>
        <p:spPr bwMode="auto">
          <a:xfrm>
            <a:off x="663576" y="732896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4" name="Text Box 1028"/>
          <p:cNvSpPr txBox="1">
            <a:spLocks noChangeArrowheads="1"/>
          </p:cNvSpPr>
          <p:nvPr/>
        </p:nvSpPr>
        <p:spPr bwMode="auto">
          <a:xfrm>
            <a:off x="723900" y="15015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 dirty="0">
                <a:solidFill>
                  <a:srgbClr val="FF0000"/>
                </a:solidFill>
                <a:latin typeface="Courier New" pitchFamily="49" charset="0"/>
              </a:rPr>
              <a:t>1 0 2 0</a:t>
            </a:r>
          </a:p>
          <a:p>
            <a:pPr eaLnBrk="1" hangingPunct="1"/>
            <a:r>
              <a:rPr lang="de-CH" sz="1800" b="1" dirty="0">
                <a:solidFill>
                  <a:srgbClr val="00B050"/>
                </a:solidFill>
                <a:latin typeface="Courier New" pitchFamily="49" charset="0"/>
              </a:rPr>
              <a:t>2 2 0 0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1 0 2 1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0 1 0 0</a:t>
            </a:r>
          </a:p>
        </p:txBody>
      </p:sp>
      <p:sp>
        <p:nvSpPr>
          <p:cNvPr id="5" name="Text Box 1029"/>
          <p:cNvSpPr txBox="1">
            <a:spLocks noChangeArrowheads="1"/>
          </p:cNvSpPr>
          <p:nvPr/>
        </p:nvSpPr>
        <p:spPr bwMode="auto">
          <a:xfrm>
            <a:off x="708026" y="1149615"/>
            <a:ext cx="275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capture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histories</a:t>
            </a:r>
            <a:endParaRPr lang="de-CH" sz="1800" i="1" dirty="0">
              <a:latin typeface="Calibri" pitchFamily="34" charset="0"/>
            </a:endParaRPr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2880000"/>
            <a:ext cx="5808726" cy="2720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1026"/>
          <p:cNvSpPr txBox="1">
            <a:spLocks noChangeArrowheads="1"/>
          </p:cNvSpPr>
          <p:nvPr/>
        </p:nvSpPr>
        <p:spPr bwMode="auto">
          <a:xfrm>
            <a:off x="669926" y="291042"/>
            <a:ext cx="7468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9" name="Text Box 1032"/>
          <p:cNvSpPr txBox="1">
            <a:spLocks noChangeArrowheads="1"/>
          </p:cNvSpPr>
          <p:nvPr/>
        </p:nvSpPr>
        <p:spPr bwMode="auto">
          <a:xfrm>
            <a:off x="6874510" y="3051479"/>
            <a:ext cx="1950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m-array</a:t>
            </a:r>
          </a:p>
        </p:txBody>
      </p:sp>
    </p:spTree>
    <p:extLst>
      <p:ext uri="{BB962C8B-B14F-4D97-AF65-F5344CB8AC3E}">
        <p14:creationId xmlns:p14="http://schemas.microsoft.com/office/powerpoint/2010/main" val="5806797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27"/>
          <p:cNvSpPr txBox="1">
            <a:spLocks noChangeArrowheads="1"/>
          </p:cNvSpPr>
          <p:nvPr/>
        </p:nvSpPr>
        <p:spPr bwMode="auto">
          <a:xfrm>
            <a:off x="663576" y="732896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4" name="Text Box 1028"/>
          <p:cNvSpPr txBox="1">
            <a:spLocks noChangeArrowheads="1"/>
          </p:cNvSpPr>
          <p:nvPr/>
        </p:nvSpPr>
        <p:spPr bwMode="auto">
          <a:xfrm>
            <a:off x="723900" y="15015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 dirty="0">
                <a:solidFill>
                  <a:srgbClr val="FF0000"/>
                </a:solidFill>
                <a:latin typeface="Courier New" pitchFamily="49" charset="0"/>
              </a:rPr>
              <a:t>1 0 2 0</a:t>
            </a:r>
          </a:p>
          <a:p>
            <a:pPr eaLnBrk="1" hangingPunct="1"/>
            <a:r>
              <a:rPr lang="de-CH" sz="1800" b="1" dirty="0">
                <a:solidFill>
                  <a:srgbClr val="00B050"/>
                </a:solidFill>
                <a:latin typeface="Courier New" pitchFamily="49" charset="0"/>
              </a:rPr>
              <a:t>2 2 0 0</a:t>
            </a:r>
          </a:p>
          <a:p>
            <a:pPr eaLnBrk="1" hangingPunct="1"/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</a:rPr>
              <a:t>1 0 2 1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0 1 0 0</a:t>
            </a:r>
          </a:p>
        </p:txBody>
      </p:sp>
      <p:sp>
        <p:nvSpPr>
          <p:cNvPr id="5" name="Text Box 1029"/>
          <p:cNvSpPr txBox="1">
            <a:spLocks noChangeArrowheads="1"/>
          </p:cNvSpPr>
          <p:nvPr/>
        </p:nvSpPr>
        <p:spPr bwMode="auto">
          <a:xfrm>
            <a:off x="708026" y="1149615"/>
            <a:ext cx="275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capture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histories</a:t>
            </a:r>
            <a:endParaRPr lang="de-CH" sz="1800" i="1" dirty="0">
              <a:latin typeface="Calibri" pitchFamily="34" charset="0"/>
            </a:endParaRPr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2880000"/>
            <a:ext cx="5776722" cy="2683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1026"/>
          <p:cNvSpPr txBox="1">
            <a:spLocks noChangeArrowheads="1"/>
          </p:cNvSpPr>
          <p:nvPr/>
        </p:nvSpPr>
        <p:spPr bwMode="auto">
          <a:xfrm>
            <a:off x="669926" y="291042"/>
            <a:ext cx="7468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9" name="Text Box 1032"/>
          <p:cNvSpPr txBox="1">
            <a:spLocks noChangeArrowheads="1"/>
          </p:cNvSpPr>
          <p:nvPr/>
        </p:nvSpPr>
        <p:spPr bwMode="auto">
          <a:xfrm>
            <a:off x="6874510" y="3051479"/>
            <a:ext cx="1950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m-array</a:t>
            </a:r>
          </a:p>
        </p:txBody>
      </p:sp>
    </p:spTree>
    <p:extLst>
      <p:ext uri="{BB962C8B-B14F-4D97-AF65-F5344CB8AC3E}">
        <p14:creationId xmlns:p14="http://schemas.microsoft.com/office/powerpoint/2010/main" val="4262691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27"/>
          <p:cNvSpPr txBox="1">
            <a:spLocks noChangeArrowheads="1"/>
          </p:cNvSpPr>
          <p:nvPr/>
        </p:nvSpPr>
        <p:spPr bwMode="auto">
          <a:xfrm>
            <a:off x="663576" y="732896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4" name="Text Box 1028"/>
          <p:cNvSpPr txBox="1">
            <a:spLocks noChangeArrowheads="1"/>
          </p:cNvSpPr>
          <p:nvPr/>
        </p:nvSpPr>
        <p:spPr bwMode="auto">
          <a:xfrm>
            <a:off x="723900" y="15015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 dirty="0">
                <a:solidFill>
                  <a:srgbClr val="FF0000"/>
                </a:solidFill>
                <a:latin typeface="Courier New" pitchFamily="49" charset="0"/>
              </a:rPr>
              <a:t>1 0 2 0</a:t>
            </a:r>
          </a:p>
          <a:p>
            <a:pPr eaLnBrk="1" hangingPunct="1"/>
            <a:r>
              <a:rPr lang="de-CH" sz="1800" b="1" dirty="0">
                <a:solidFill>
                  <a:srgbClr val="00B050"/>
                </a:solidFill>
                <a:latin typeface="Courier New" pitchFamily="49" charset="0"/>
              </a:rPr>
              <a:t>2 2 0 0</a:t>
            </a:r>
          </a:p>
          <a:p>
            <a:pPr eaLnBrk="1" hangingPunct="1"/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</a:rPr>
              <a:t>1 0 2 1</a:t>
            </a:r>
          </a:p>
          <a:p>
            <a:pPr eaLnBrk="1" hangingPunct="1"/>
            <a:r>
              <a:rPr lang="de-CH" sz="1800" b="1" dirty="0">
                <a:solidFill>
                  <a:srgbClr val="FFC000"/>
                </a:solidFill>
                <a:latin typeface="Courier New" pitchFamily="49" charset="0"/>
              </a:rPr>
              <a:t>0 2 0 0</a:t>
            </a:r>
          </a:p>
        </p:txBody>
      </p:sp>
      <p:sp>
        <p:nvSpPr>
          <p:cNvPr id="5" name="Text Box 1029"/>
          <p:cNvSpPr txBox="1">
            <a:spLocks noChangeArrowheads="1"/>
          </p:cNvSpPr>
          <p:nvPr/>
        </p:nvSpPr>
        <p:spPr bwMode="auto">
          <a:xfrm>
            <a:off x="708026" y="1149615"/>
            <a:ext cx="275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capture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histories</a:t>
            </a:r>
            <a:endParaRPr lang="de-CH" sz="1800" i="1" dirty="0">
              <a:latin typeface="Calibri" pitchFamily="34" charset="0"/>
            </a:endParaRPr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7" y="2880000"/>
            <a:ext cx="5739384" cy="2715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1026"/>
          <p:cNvSpPr txBox="1">
            <a:spLocks noChangeArrowheads="1"/>
          </p:cNvSpPr>
          <p:nvPr/>
        </p:nvSpPr>
        <p:spPr bwMode="auto">
          <a:xfrm>
            <a:off x="669926" y="291042"/>
            <a:ext cx="7468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9" name="Text Box 1032"/>
          <p:cNvSpPr txBox="1">
            <a:spLocks noChangeArrowheads="1"/>
          </p:cNvSpPr>
          <p:nvPr/>
        </p:nvSpPr>
        <p:spPr bwMode="auto">
          <a:xfrm>
            <a:off x="6874510" y="3051479"/>
            <a:ext cx="1950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m-array</a:t>
            </a:r>
          </a:p>
        </p:txBody>
      </p:sp>
    </p:spTree>
    <p:extLst>
      <p:ext uri="{BB962C8B-B14F-4D97-AF65-F5344CB8AC3E}">
        <p14:creationId xmlns:p14="http://schemas.microsoft.com/office/powerpoint/2010/main" val="29103092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27"/>
          <p:cNvSpPr txBox="1">
            <a:spLocks noChangeArrowheads="1"/>
          </p:cNvSpPr>
          <p:nvPr/>
        </p:nvSpPr>
        <p:spPr bwMode="auto">
          <a:xfrm>
            <a:off x="663576" y="732896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4" name="Text Box 1028"/>
          <p:cNvSpPr txBox="1">
            <a:spLocks noChangeArrowheads="1"/>
          </p:cNvSpPr>
          <p:nvPr/>
        </p:nvSpPr>
        <p:spPr bwMode="auto">
          <a:xfrm>
            <a:off x="723900" y="15015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 dirty="0">
                <a:solidFill>
                  <a:srgbClr val="FF0000"/>
                </a:solidFill>
                <a:latin typeface="Courier New" pitchFamily="49" charset="0"/>
              </a:rPr>
              <a:t>1 0 2 0</a:t>
            </a:r>
          </a:p>
          <a:p>
            <a:pPr eaLnBrk="1" hangingPunct="1"/>
            <a:r>
              <a:rPr lang="de-CH" sz="1800" b="1" dirty="0">
                <a:solidFill>
                  <a:srgbClr val="00B050"/>
                </a:solidFill>
                <a:latin typeface="Courier New" pitchFamily="49" charset="0"/>
              </a:rPr>
              <a:t>2 2 0 0</a:t>
            </a:r>
          </a:p>
          <a:p>
            <a:pPr eaLnBrk="1" hangingPunct="1"/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</a:rPr>
              <a:t>1 0 2 1</a:t>
            </a:r>
          </a:p>
          <a:p>
            <a:pPr eaLnBrk="1" hangingPunct="1"/>
            <a:r>
              <a:rPr lang="de-CH" sz="1800" b="1" dirty="0">
                <a:solidFill>
                  <a:srgbClr val="FFC000"/>
                </a:solidFill>
                <a:latin typeface="Courier New" pitchFamily="49" charset="0"/>
              </a:rPr>
              <a:t>0 2 0 0</a:t>
            </a:r>
          </a:p>
        </p:txBody>
      </p:sp>
      <p:sp>
        <p:nvSpPr>
          <p:cNvPr id="5" name="Text Box 1029"/>
          <p:cNvSpPr txBox="1">
            <a:spLocks noChangeArrowheads="1"/>
          </p:cNvSpPr>
          <p:nvPr/>
        </p:nvSpPr>
        <p:spPr bwMode="auto">
          <a:xfrm>
            <a:off x="708026" y="1149615"/>
            <a:ext cx="275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capture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histories</a:t>
            </a:r>
            <a:endParaRPr lang="de-CH" sz="1800" i="1" dirty="0">
              <a:latin typeface="Calibri" pitchFamily="34" charset="0"/>
            </a:endParaRPr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2880000"/>
            <a:ext cx="5718048" cy="2661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1026"/>
          <p:cNvSpPr txBox="1">
            <a:spLocks noChangeArrowheads="1"/>
          </p:cNvSpPr>
          <p:nvPr/>
        </p:nvSpPr>
        <p:spPr bwMode="auto">
          <a:xfrm>
            <a:off x="669926" y="291042"/>
            <a:ext cx="7468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9" name="Text Box 1032"/>
          <p:cNvSpPr txBox="1">
            <a:spLocks noChangeArrowheads="1"/>
          </p:cNvSpPr>
          <p:nvPr/>
        </p:nvSpPr>
        <p:spPr bwMode="auto">
          <a:xfrm>
            <a:off x="6874510" y="3051479"/>
            <a:ext cx="1950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m-array</a:t>
            </a:r>
          </a:p>
        </p:txBody>
      </p:sp>
    </p:spTree>
    <p:extLst>
      <p:ext uri="{BB962C8B-B14F-4D97-AF65-F5344CB8AC3E}">
        <p14:creationId xmlns:p14="http://schemas.microsoft.com/office/powerpoint/2010/main" val="9791487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27000"/>
            <a:ext cx="5978957" cy="2467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2579312"/>
            <a:ext cx="5676595" cy="256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1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345" y="5238750"/>
            <a:ext cx="3137306" cy="28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Gerade Verbindung 10"/>
          <p:cNvCxnSpPr>
            <a:stCxn id="175108" idx="0"/>
          </p:cNvCxnSpPr>
          <p:nvPr/>
        </p:nvCxnSpPr>
        <p:spPr>
          <a:xfrm flipH="1" flipV="1">
            <a:off x="4137660" y="4000500"/>
            <a:ext cx="3251338" cy="1238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1906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126998"/>
            <a:ext cx="5044745" cy="208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Objekt 1"/>
          <p:cNvGraphicFramePr>
            <a:graphicFrameLocks noChangeAspect="1"/>
          </p:cNvGraphicFramePr>
          <p:nvPr/>
        </p:nvGraphicFramePr>
        <p:xfrm>
          <a:off x="1063623" y="4866376"/>
          <a:ext cx="3960490" cy="350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37" name="Equation" r:id="rId4" imgW="2869920" imgH="253800" progId="Equation.DSMT4">
                  <p:embed/>
                </p:oleObj>
              </mc:Choice>
              <mc:Fallback>
                <p:oleObj name="Equation" r:id="rId4" imgW="2869920" imgH="253800" progId="Equation.DSMT4">
                  <p:embed/>
                  <p:pic>
                    <p:nvPicPr>
                      <p:cNvPr id="2" name="Objek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3623" y="4866376"/>
                        <a:ext cx="3960490" cy="350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2349757"/>
            <a:ext cx="4700930" cy="2124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26231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26"/>
          <p:cNvSpPr txBox="1">
            <a:spLocks noChangeArrowheads="1"/>
          </p:cNvSpPr>
          <p:nvPr/>
        </p:nvSpPr>
        <p:spPr bwMode="auto">
          <a:xfrm>
            <a:off x="669925" y="291042"/>
            <a:ext cx="74401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How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to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write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the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probabilities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of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the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m-array?</a:t>
            </a:r>
            <a:endParaRPr lang="en-GB" b="1" dirty="0">
              <a:latin typeface="Calibri" pitchFamily="34" charset="0"/>
            </a:endParaRPr>
          </a:p>
        </p:txBody>
      </p:sp>
      <p:pic>
        <p:nvPicPr>
          <p:cNvPr id="1761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1" y="936624"/>
            <a:ext cx="7221474" cy="2424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1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0" y="3878261"/>
            <a:ext cx="6623304" cy="88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88162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35968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Comparison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of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approaches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5843" name="Text Box 18"/>
          <p:cNvSpPr txBox="1">
            <a:spLocks noChangeArrowheads="1"/>
          </p:cNvSpPr>
          <p:nvPr/>
        </p:nvSpPr>
        <p:spPr bwMode="auto">
          <a:xfrm>
            <a:off x="466724" y="730250"/>
            <a:ext cx="8570595" cy="478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1500"/>
              </a:spcBef>
              <a:buFontTx/>
              <a:buChar char="•"/>
            </a:pPr>
            <a:r>
              <a:rPr lang="de-CH" sz="2000" b="1" dirty="0">
                <a:latin typeface="Calibri" pitchFamily="34" charset="0"/>
                <a:sym typeface="Symbol" pitchFamily="18" charset="2"/>
              </a:rPr>
              <a:t>State-</a:t>
            </a:r>
            <a:r>
              <a:rPr lang="de-CH" sz="2000" b="1" dirty="0" err="1">
                <a:latin typeface="Calibri" pitchFamily="34" charset="0"/>
                <a:sym typeface="Symbol" pitchFamily="18" charset="2"/>
              </a:rPr>
              <a:t>space</a:t>
            </a:r>
            <a:r>
              <a:rPr lang="de-CH" sz="2000" b="1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b="1" dirty="0" err="1">
                <a:latin typeface="Calibri" pitchFamily="34" charset="0"/>
                <a:sym typeface="Symbol" pitchFamily="18" charset="2"/>
              </a:rPr>
              <a:t>likelihood</a:t>
            </a:r>
            <a:r>
              <a:rPr lang="de-CH" sz="2000" b="1" dirty="0">
                <a:latin typeface="Calibri" pitchFamily="34" charset="0"/>
                <a:sym typeface="Symbol" pitchFamily="18" charset="2"/>
              </a:rPr>
              <a:t> </a:t>
            </a: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  <a:sym typeface="Symbol" pitchFamily="18" charset="2"/>
              </a:rPr>
              <a:t>Very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intuitive,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very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flexible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modelling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State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transition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matrix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must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include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the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i="1" dirty="0" err="1">
                <a:latin typeface="Calibri" pitchFamily="34" charset="0"/>
                <a:sym typeface="Symbol" pitchFamily="18" charset="2"/>
              </a:rPr>
              <a:t>death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state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Observation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matrix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must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include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the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observation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i="1" dirty="0">
                <a:latin typeface="Calibri" pitchFamily="34" charset="0"/>
                <a:sym typeface="Symbol" pitchFamily="18" charset="2"/>
              </a:rPr>
              <a:t>not </a:t>
            </a:r>
            <a:r>
              <a:rPr lang="de-CH" sz="2000" i="1" dirty="0" err="1">
                <a:latin typeface="Calibri" pitchFamily="34" charset="0"/>
                <a:sym typeface="Symbol" pitchFamily="18" charset="2"/>
              </a:rPr>
              <a:t>seen</a:t>
            </a:r>
            <a:endParaRPr lang="de-CH" sz="2000" i="1" dirty="0">
              <a:latin typeface="Calibri" pitchFamily="34" charset="0"/>
              <a:sym typeface="Symbol" pitchFamily="18" charset="2"/>
            </a:endParaRP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  <a:sym typeface="Symbol" pitchFamily="18" charset="2"/>
              </a:rPr>
              <a:t>Rows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of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transition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and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observation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matrices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must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sum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to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1</a:t>
            </a: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  <a:sym typeface="Symbol" pitchFamily="18" charset="2"/>
              </a:rPr>
              <a:t>Computationally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demanding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endParaRPr lang="de-CH" sz="2000" dirty="0">
              <a:latin typeface="Calibri" pitchFamily="34" charset="0"/>
              <a:sym typeface="Symbol" pitchFamily="18" charset="2"/>
            </a:endParaRPr>
          </a:p>
          <a:p>
            <a:pPr eaLnBrk="1" hangingPunct="1">
              <a:spcBef>
                <a:spcPts val="1500"/>
              </a:spcBef>
              <a:buFontTx/>
              <a:buChar char="•"/>
            </a:pPr>
            <a:r>
              <a:rPr lang="de-CH" sz="2000" b="1" dirty="0" err="1">
                <a:latin typeface="Calibri" pitchFamily="34" charset="0"/>
                <a:sym typeface="Symbol" pitchFamily="18" charset="2"/>
              </a:rPr>
              <a:t>Multinomial</a:t>
            </a:r>
            <a:r>
              <a:rPr lang="de-CH" sz="2000" b="1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b="1" dirty="0" err="1">
                <a:latin typeface="Calibri" pitchFamily="34" charset="0"/>
                <a:sym typeface="Symbol" pitchFamily="18" charset="2"/>
              </a:rPr>
              <a:t>likelihood</a:t>
            </a:r>
            <a:endParaRPr lang="de-CH" sz="2000" b="1" dirty="0">
              <a:latin typeface="Calibri" pitchFamily="34" charset="0"/>
              <a:sym typeface="Symbol" pitchFamily="18" charset="2"/>
            </a:endParaRP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  <a:sym typeface="Symbol" pitchFamily="18" charset="2"/>
              </a:rPr>
              <a:t>Reduced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flexibility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in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modelling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(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no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individual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random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effects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)</a:t>
            </a: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The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definition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of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transition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matrix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and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of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recapture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vector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very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similar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to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the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corresponding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definitions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in MARK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or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E-SURGE</a:t>
            </a: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  <a:sym typeface="Symbol" pitchFamily="18" charset="2"/>
              </a:rPr>
              <a:t>Computational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advantages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(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shorter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run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-time,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faster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convergence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694875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7668</Words>
  <Application>Microsoft Macintosh PowerPoint</Application>
  <PresentationFormat>Affichage à l'écran (16:10)</PresentationFormat>
  <Paragraphs>1220</Paragraphs>
  <Slides>99</Slides>
  <Notes>61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99</vt:i4>
      </vt:variant>
    </vt:vector>
  </HeadingPairs>
  <TitlesOfParts>
    <vt:vector size="109" baseType="lpstr">
      <vt:lpstr>Arial</vt:lpstr>
      <vt:lpstr>Calibri</vt:lpstr>
      <vt:lpstr>Cambria Math</vt:lpstr>
      <vt:lpstr>Courier New</vt:lpstr>
      <vt:lpstr>Police système Courant</vt:lpstr>
      <vt:lpstr>Times New Roman</vt:lpstr>
      <vt:lpstr>Default Design</vt:lpstr>
      <vt:lpstr>Thème Office</vt:lpstr>
      <vt:lpstr>Equation</vt:lpstr>
      <vt:lpstr>Équation</vt:lpstr>
      <vt:lpstr>Bayesian integrated population modeling using JAGS   Multistate capture-recapture models    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Uncertainty in breeding status</vt:lpstr>
      <vt:lpstr>The model construction</vt:lpstr>
      <vt:lpstr>The model construction</vt:lpstr>
      <vt:lpstr>The model construction</vt:lpstr>
      <vt:lpstr>The model construction</vt:lpstr>
      <vt:lpstr>The model construction</vt:lpstr>
      <vt:lpstr>Initial state probabilities</vt:lpstr>
      <vt:lpstr>Initial state probabilities</vt:lpstr>
      <vt:lpstr>transition parameters</vt:lpstr>
      <vt:lpstr>transition parameters</vt:lpstr>
      <vt:lpstr>transition parameters - 2 steps</vt:lpstr>
      <vt:lpstr>observation parameters</vt:lpstr>
      <vt:lpstr>observation parameters</vt:lpstr>
      <vt:lpstr>observation parameters</vt:lpstr>
      <vt:lpstr>observations parameters – 2 steps</vt:lpstr>
      <vt:lpstr>initial events</vt:lpstr>
      <vt:lpstr>The generic multievent model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Bern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Schätzung von Überlebensraten aus „unvollständigen“ Daten</dc:title>
  <dc:creator>Conservation Biology</dc:creator>
  <cp:lastModifiedBy>Olivier Gimenez</cp:lastModifiedBy>
  <cp:revision>1016</cp:revision>
  <cp:lastPrinted>2002-12-02T08:17:39Z</cp:lastPrinted>
  <dcterms:created xsi:type="dcterms:W3CDTF">2002-07-08T11:29:57Z</dcterms:created>
  <dcterms:modified xsi:type="dcterms:W3CDTF">2020-11-22T21:25:42Z</dcterms:modified>
</cp:coreProperties>
</file>